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  <p:sldMasterId id="2147483744" r:id="rId5"/>
  </p:sldMasterIdLst>
  <p:notesMasterIdLst>
    <p:notesMasterId r:id="rId16"/>
  </p:notesMasterIdLst>
  <p:handoutMasterIdLst>
    <p:handoutMasterId r:id="rId17"/>
  </p:handoutMasterIdLst>
  <p:sldIdLst>
    <p:sldId id="2134959393" r:id="rId6"/>
    <p:sldId id="2140754169" r:id="rId7"/>
    <p:sldId id="2140754160" r:id="rId8"/>
    <p:sldId id="282" r:id="rId9"/>
    <p:sldId id="2140754171" r:id="rId10"/>
    <p:sldId id="2140754172" r:id="rId11"/>
    <p:sldId id="2140754174" r:id="rId12"/>
    <p:sldId id="2140754170" r:id="rId13"/>
    <p:sldId id="2140754157" r:id="rId14"/>
    <p:sldId id="214075417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3" orient="horz" pos="384" userDrawn="1">
          <p15:clr>
            <a:srgbClr val="FBAE40"/>
          </p15:clr>
        </p15:guide>
        <p15:guide id="4" pos="6504" userDrawn="1">
          <p15:clr>
            <a:srgbClr val="A4A3A4"/>
          </p15:clr>
        </p15:guide>
        <p15:guide id="5" orient="horz" pos="3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Romeo" initials="JR" lastIdx="16" clrIdx="0"/>
  <p:cmAuthor id="2" name="Stefan Hanley" initials="SH" lastIdx="7" clrIdx="1"/>
  <p:cmAuthor id="3" name="Irene Aquino" initials="IA" lastIdx="76" clrIdx="2"/>
  <p:cmAuthor id="4" name="Microsoft Office User" initials="MOU" lastIdx="1" clrIdx="3"/>
  <p:cmAuthor id="5" name="James McDonough" initials="JM" lastIdx="12" clrIdx="4">
    <p:extLst>
      <p:ext uri="{19B8F6BF-5375-455C-9EA6-DF929625EA0E}">
        <p15:presenceInfo xmlns:p15="http://schemas.microsoft.com/office/powerpoint/2012/main" userId="S::jmcdonough@fingerpaintmarketing.com::db92fa27-2b2b-41d0-b100-3e96c90ab47f" providerId="AD"/>
      </p:ext>
    </p:extLst>
  </p:cmAuthor>
  <p:cmAuthor id="6" name="Hunter Smith" initials="HS" lastIdx="14" clrIdx="5">
    <p:extLst>
      <p:ext uri="{19B8F6BF-5375-455C-9EA6-DF929625EA0E}">
        <p15:presenceInfo xmlns:p15="http://schemas.microsoft.com/office/powerpoint/2012/main" userId="S::hsmith@rhythmtx.com::57e1b4f8-118b-4dcb-b8c6-7ed93343cffc" providerId="AD"/>
      </p:ext>
    </p:extLst>
  </p:cmAuthor>
  <p:cmAuthor id="7" name="David Connolly" initials="DC" lastIdx="3" clrIdx="6">
    <p:extLst>
      <p:ext uri="{19B8F6BF-5375-455C-9EA6-DF929625EA0E}">
        <p15:presenceInfo xmlns:p15="http://schemas.microsoft.com/office/powerpoint/2012/main" userId="S::dconnolly@rhythmtx.com::9de48ffb-61b9-41f9-ad1c-1b7e0a8047d0" providerId="AD"/>
      </p:ext>
    </p:extLst>
  </p:cmAuthor>
  <p:cmAuthor id="8" name="Paul Miller" initials="PM" lastIdx="30" clrIdx="7">
    <p:extLst>
      <p:ext uri="{19B8F6BF-5375-455C-9EA6-DF929625EA0E}">
        <p15:presenceInfo xmlns:p15="http://schemas.microsoft.com/office/powerpoint/2012/main" userId="S::pmiller@rhythmtx.com::02829bfe-8807-4c84-85cd-05cc5e6c9363" providerId="AD"/>
      </p:ext>
    </p:extLst>
  </p:cmAuthor>
  <p:cmAuthor id="9" name="Scott Houck" initials="SH" lastIdx="99" clrIdx="8">
    <p:extLst>
      <p:ext uri="{19B8F6BF-5375-455C-9EA6-DF929625EA0E}">
        <p15:presenceInfo xmlns:p15="http://schemas.microsoft.com/office/powerpoint/2012/main" userId="S::shouck@medthinkscicom.com::289e02a1-3f52-4961-94b6-6c2b8a367971" providerId="AD"/>
      </p:ext>
    </p:extLst>
  </p:cmAuthor>
  <p:cmAuthor id="10" name="Kristin French" initials="KF" lastIdx="139" clrIdx="9">
    <p:extLst>
      <p:ext uri="{19B8F6BF-5375-455C-9EA6-DF929625EA0E}">
        <p15:presenceInfo xmlns:p15="http://schemas.microsoft.com/office/powerpoint/2012/main" userId="S::kfrench@medthinkscicom.com::c92c3da3-69cd-46fc-aab2-d77b5dad11a9" providerId="AD"/>
      </p:ext>
    </p:extLst>
  </p:cmAuthor>
  <p:cmAuthor id="11" name="Scott Houck" initials="SH [2]" lastIdx="23" clrIdx="10">
    <p:extLst>
      <p:ext uri="{19B8F6BF-5375-455C-9EA6-DF929625EA0E}">
        <p15:presenceInfo xmlns:p15="http://schemas.microsoft.com/office/powerpoint/2012/main" userId="4be2322bd0712af3" providerId="Windows Live"/>
      </p:ext>
    </p:extLst>
  </p:cmAuthor>
  <p:cmAuthor id="12" name="David Meeker" initials="DM" lastIdx="1" clrIdx="11">
    <p:extLst>
      <p:ext uri="{19B8F6BF-5375-455C-9EA6-DF929625EA0E}">
        <p15:presenceInfo xmlns:p15="http://schemas.microsoft.com/office/powerpoint/2012/main" userId="S::dmeeker@rhythmtx.com::d9cc345d-2c83-412a-940d-61394d96d656" providerId="AD"/>
      </p:ext>
    </p:extLst>
  </p:cmAuthor>
  <p:cmAuthor id="13" name="Alastair Garfield" initials="AG" lastIdx="22" clrIdx="12">
    <p:extLst>
      <p:ext uri="{19B8F6BF-5375-455C-9EA6-DF929625EA0E}">
        <p15:presenceInfo xmlns:p15="http://schemas.microsoft.com/office/powerpoint/2012/main" userId="S::agarfield@rhythmtx.com::67ee520a-1a71-4772-be73-80c4e3e8bbcd" providerId="AD"/>
      </p:ext>
    </p:extLst>
  </p:cmAuthor>
  <p:cmAuthor id="14" name="David Boffa" initials="DB" lastIdx="12" clrIdx="13">
    <p:extLst>
      <p:ext uri="{19B8F6BF-5375-455C-9EA6-DF929625EA0E}">
        <p15:presenceInfo xmlns:p15="http://schemas.microsoft.com/office/powerpoint/2012/main" userId="S::dboffa@medthink.com::80e847d3-839e-4142-852d-8cb121049fce" providerId="AD"/>
      </p:ext>
    </p:extLst>
  </p:cmAuthor>
  <p:cmAuthor id="15" name="Torrey Volkman" initials="TV" lastIdx="5" clrIdx="14">
    <p:extLst>
      <p:ext uri="{19B8F6BF-5375-455C-9EA6-DF929625EA0E}">
        <p15:presenceInfo xmlns:p15="http://schemas.microsoft.com/office/powerpoint/2012/main" userId="S::tvolkman@medthinkscicom.com::1776f2cd-6852-48d3-bac7-271c321f6870" providerId="AD"/>
      </p:ext>
    </p:extLst>
  </p:cmAuthor>
  <p:cmAuthor id="16" name="Rhyomi Sellnow" initials="RS" lastIdx="120" clrIdx="15">
    <p:extLst>
      <p:ext uri="{19B8F6BF-5375-455C-9EA6-DF929625EA0E}">
        <p15:presenceInfo xmlns:p15="http://schemas.microsoft.com/office/powerpoint/2012/main" userId="S::rsellnow@medthinkscicom.com::ee99ca64-8539-4cbc-9657-7b2c9d6bd6ed" providerId="AD"/>
      </p:ext>
    </p:extLst>
  </p:cmAuthor>
  <p:cmAuthor id="17" name="Carolyn Farnsworth" initials="CF" lastIdx="23" clrIdx="16">
    <p:extLst>
      <p:ext uri="{19B8F6BF-5375-455C-9EA6-DF929625EA0E}">
        <p15:presenceInfo xmlns:p15="http://schemas.microsoft.com/office/powerpoint/2012/main" userId="S::cfarnsworth@medthinkscicom.com::6cd1a634-ee9a-4c30-a002-672d2d5470be" providerId="AD"/>
      </p:ext>
    </p:extLst>
  </p:cmAuthor>
  <p:cmAuthor id="18" name="Madison Floyd" initials="MF" lastIdx="3" clrIdx="17">
    <p:extLst>
      <p:ext uri="{19B8F6BF-5375-455C-9EA6-DF929625EA0E}">
        <p15:presenceInfo xmlns:p15="http://schemas.microsoft.com/office/powerpoint/2012/main" userId="S::mfloyd@medthinkscicom.com::b63e2f63-be86-449c-9381-36d97adf9a05" providerId="AD"/>
      </p:ext>
    </p:extLst>
  </p:cmAuthor>
  <p:cmAuthor id="19" name="Diana Voisin" initials="DV" lastIdx="1" clrIdx="18">
    <p:extLst>
      <p:ext uri="{19B8F6BF-5375-455C-9EA6-DF929625EA0E}">
        <p15:presenceInfo xmlns:p15="http://schemas.microsoft.com/office/powerpoint/2012/main" userId="S::dvoisin@medthinkscicom.com::9e5fb032-2e73-4461-ba3c-fa40d255e4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06005B"/>
    <a:srgbClr val="8ADEFB"/>
    <a:srgbClr val="E7E7EB"/>
    <a:srgbClr val="000000"/>
    <a:srgbClr val="D8D5FF"/>
    <a:srgbClr val="CCCBD2"/>
    <a:srgbClr val="0F438D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1" autoAdjust="0"/>
    <p:restoredTop sz="96357" autoAdjust="0"/>
  </p:normalViewPr>
  <p:slideViewPr>
    <p:cSldViewPr snapToGrid="0" snapToObjects="1">
      <p:cViewPr varScale="1">
        <p:scale>
          <a:sx n="109" d="100"/>
          <a:sy n="109" d="100"/>
        </p:scale>
        <p:origin x="132" y="126"/>
      </p:cViewPr>
      <p:guideLst>
        <p:guide orient="horz" pos="1224"/>
        <p:guide orient="horz" pos="384"/>
        <p:guide pos="6504"/>
        <p:guide orient="horz" pos="3336"/>
      </p:guideLst>
    </p:cSldViewPr>
  </p:slideViewPr>
  <p:outlineViewPr>
    <p:cViewPr>
      <p:scale>
        <a:sx n="33" d="100"/>
        <a:sy n="33" d="100"/>
      </p:scale>
      <p:origin x="0" y="-16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Triglycerides, mg/dL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81.843000000000004</c:v>
                  </c:pt>
                  <c:pt idx="1">
                    <c:v>71.316999999999993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81.843000000000004</c:v>
                  </c:pt>
                  <c:pt idx="1">
                    <c:v>71.316999999999993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164.51</c:v>
                </c:pt>
                <c:pt idx="1">
                  <c:v>127.81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B-4329-82F7-03FACF366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Cholesterol, mg/dL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39.700000000000003</c:v>
                  </c:pt>
                  <c:pt idx="1">
                    <c:v>36.6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39.700000000000003</c:v>
                  </c:pt>
                  <c:pt idx="1">
                    <c:v>36.6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169.6</c:v>
                </c:pt>
                <c:pt idx="1">
                  <c:v>152.30000000000001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2A-4ACF-8D07-64D921C8D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  <c:max val="250"/>
          <c:min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LDL Cholesterol, mg/dL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39.207000000000001</c:v>
                  </c:pt>
                  <c:pt idx="1">
                    <c:v>36.534999999999997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39.207000000000001</c:v>
                  </c:pt>
                  <c:pt idx="1">
                    <c:v>36.534999999999997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115.76</c:v>
                </c:pt>
                <c:pt idx="1">
                  <c:v>100.88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2A-4ACF-8D07-64D921C8D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  <c:min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HDL Cholesterol, mg/dL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7.4779999999999998</c:v>
                  </c:pt>
                  <c:pt idx="1">
                    <c:v>9.343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7.4779999999999998</c:v>
                  </c:pt>
                  <c:pt idx="1">
                    <c:v>9.343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41.91</c:v>
                </c:pt>
                <c:pt idx="1">
                  <c:v>43.55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B-4329-82F7-03FACF366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  <c:max val="80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waist cirumference, cm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18.021999999999998</c:v>
                  </c:pt>
                  <c:pt idx="1">
                    <c:v>21.015000000000001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18.021999999999998</c:v>
                  </c:pt>
                  <c:pt idx="1">
                    <c:v>21.015000000000001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117.89</c:v>
                </c:pt>
                <c:pt idx="1">
                  <c:v>110.26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0E-48C5-B35F-78126246B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  <c:min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2751515238764"/>
          <c:y val="4.6029312029426984E-2"/>
          <c:w val="0.83810641602902858"/>
          <c:h val="0.794213460543709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Body fat, kg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18.8872</c:v>
                  </c:pt>
                  <c:pt idx="1">
                    <c:v>16.3203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18.8872</c:v>
                  </c:pt>
                  <c:pt idx="1">
                    <c:v>16.3203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2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Active treatment baseline</c:v>
                </c:pt>
                <c:pt idx="1">
                  <c:v>52 weeks setmelanotide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51.124000000000002</c:v>
                </c:pt>
                <c:pt idx="1">
                  <c:v>43.054000000000002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70-4A58-AADA-E3AAFC65957E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Lean muscle, kg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accent6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14.126200000000001</c:v>
                  </c:pt>
                  <c:pt idx="1">
                    <c:v>12.382100000000001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14.126200000000001</c:v>
                  </c:pt>
                  <c:pt idx="1">
                    <c:v>12.382100000000001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accent6">
                    <a:lumMod val="50000"/>
                  </a:schemeClr>
                </a:solidFill>
                <a:round/>
              </a:ln>
              <a:effectLst/>
            </c:spPr>
          </c:errBars>
          <c:val>
            <c:numRef>
              <c:f>Sheet1!$D$2:$D$3</c:f>
              <c:numCache>
                <c:formatCode>General</c:formatCode>
                <c:ptCount val="2"/>
                <c:pt idx="0">
                  <c:v>58.908999999999999</c:v>
                </c:pt>
                <c:pt idx="1">
                  <c:v>57.552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70-4A58-AADA-E3AAFC659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468688"/>
        <c:axId val="725469016"/>
      </c:lineChart>
      <c:catAx>
        <c:axId val="7254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9016"/>
        <c:crosses val="autoZero"/>
        <c:auto val="1"/>
        <c:lblAlgn val="ctr"/>
        <c:lblOffset val="100"/>
        <c:noMultiLvlLbl val="0"/>
      </c:catAx>
      <c:valAx>
        <c:axId val="7254690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468688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35B80-E8E6-634E-B925-2FB86FCDBC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92701" y="446943"/>
            <a:ext cx="6023377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algn="ctr"/>
            <a:fld id="{89F0979F-2012-034B-A7EF-3D87FDC6C5D6}" type="datetimeFigureOut">
              <a:rPr lang="en-US" smtClean="0"/>
              <a:pPr algn="ctr"/>
              <a:t>4/14/2022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58269-F6A5-3D45-8C7F-9D448A7A8C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2701" y="8472415"/>
            <a:ext cx="6023377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algn="ctr"/>
            <a:fld id="{EBA7EDAF-1DE5-AD4C-A568-98DCDF291EC9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1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01041" y="257612"/>
            <a:ext cx="5606699" cy="31447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ctr">
              <a:defRPr sz="1200"/>
            </a:lvl1pPr>
          </a:lstStyle>
          <a:p>
            <a:fld id="{12567044-5A83-CF42-8C67-5E6C7CBB1799}" type="datetimeFigureOut">
              <a:rPr lang="en-US" smtClean="0"/>
              <a:pPr/>
              <a:t>4/14/2022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76041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085055"/>
            <a:ext cx="5608320" cy="457668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01041" y="8786889"/>
            <a:ext cx="5606699" cy="31447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ctr">
              <a:defRPr sz="1200"/>
            </a:lvl1pPr>
          </a:lstStyle>
          <a:p>
            <a:fld id="{66B7683E-7C05-2745-93BB-9DD5619A04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7938" indent="0" algn="l" defTabSz="914400" rtl="0" eaLnBrk="1" latinLnBrk="0" hangingPunct="1"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22238" indent="0" algn="l" defTabSz="914400" rtl="0" eaLnBrk="1" latinLnBrk="0" hangingPunct="1">
      <a:tabLst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88925" indent="0" algn="l" defTabSz="914400" rtl="0" eaLnBrk="1" latinLnBrk="0" hangingPunct="1"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01638" indent="0" algn="l" defTabSz="914400" rtl="0" eaLnBrk="1" latinLnBrk="0" hangingPunct="1">
      <a:tabLst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15938" indent="0" algn="l" defTabSz="914400" rtl="0" eaLnBrk="1" latinLnBrk="0" hangingPunct="1">
      <a:tabLst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683E-7C05-2745-93BB-9DD5619A042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2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683E-7C05-2745-93BB-9DD5619A042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683E-7C05-2745-93BB-9DD5619A042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5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9D6F12-266E-4B07-B9DD-148A9ABE5F7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42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683E-7C05-2745-93BB-9DD5619A042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1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8A4E3F2-683C-B744-B96A-AF14DD09759B}"/>
              </a:ext>
            </a:extLst>
          </p:cNvPr>
          <p:cNvSpPr/>
          <p:nvPr/>
        </p:nvSpPr>
        <p:spPr>
          <a:xfrm>
            <a:off x="0" y="6309360"/>
            <a:ext cx="12192000" cy="54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57188" y="3207058"/>
            <a:ext cx="7375768" cy="1303660"/>
          </a:xfrm>
          <a:prstGeom prst="rect">
            <a:avLst/>
          </a:prstGeom>
        </p:spPr>
        <p:txBody>
          <a:bodyPr lIns="137160" anchor="t">
            <a:noAutofit/>
          </a:bodyPr>
          <a:lstStyle>
            <a:lvl1pPr algn="l">
              <a:lnSpc>
                <a:spcPts val="2800"/>
              </a:lnSpc>
              <a:spcAft>
                <a:spcPts val="1000"/>
              </a:spcAft>
              <a:defRPr sz="1800" b="1" i="0" cap="none" spc="50" baseline="0">
                <a:solidFill>
                  <a:schemeClr val="accent3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speaker name | title </a:t>
            </a:r>
            <a:br>
              <a:rPr lang="en-US" dirty="0"/>
            </a:br>
            <a:r>
              <a:rPr lang="en-US" dirty="0"/>
              <a:t>Click to add date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89DA82F-A2DC-C04F-95D9-DFEC2C7C1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7189" y="1191623"/>
            <a:ext cx="7375768" cy="1814271"/>
          </a:xfrm>
        </p:spPr>
        <p:txBody>
          <a:bodyPr anchor="b" anchorCtr="0"/>
          <a:lstStyle>
            <a:lvl1pPr algn="l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defRPr lang="en-US" sz="4200" b="1" i="0" kern="1200" dirty="0" smtClean="0">
                <a:solidFill>
                  <a:schemeClr val="tx2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C422913-BC15-4BFC-B06A-51B985040708}"/>
              </a:ext>
            </a:extLst>
          </p:cNvPr>
          <p:cNvSpPr txBox="1">
            <a:spLocks/>
          </p:cNvSpPr>
          <p:nvPr userDrawn="1"/>
        </p:nvSpPr>
        <p:spPr>
          <a:xfrm>
            <a:off x="2493459" y="6390978"/>
            <a:ext cx="7205081" cy="38540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Font typeface="Arial" panose="020B0604020202020204" pitchFamily="34" charset="0"/>
              <a:buNone/>
              <a:tabLst>
                <a:tab pos="396875" algn="l"/>
              </a:tabLst>
              <a:defRPr lang="en-US" sz="1600" b="0" i="0" kern="1200" baseline="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288925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6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0050" indent="-117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4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71500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42950" indent="-1127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100" kern="1200" dirty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Pediatric Endocrine Society Annual Meeting ● April 28 to May 1, 2022 ● Virtual</a:t>
            </a:r>
          </a:p>
        </p:txBody>
      </p:sp>
    </p:spTree>
    <p:extLst>
      <p:ext uri="{BB962C8B-B14F-4D97-AF65-F5344CB8AC3E}">
        <p14:creationId xmlns:p14="http://schemas.microsoft.com/office/powerpoint/2010/main" val="250187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8CD823-C14C-6341-B743-5503F0FF61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5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8A4E3F2-683C-B744-B96A-AF14DD09759B}"/>
              </a:ext>
            </a:extLst>
          </p:cNvPr>
          <p:cNvSpPr/>
          <p:nvPr/>
        </p:nvSpPr>
        <p:spPr>
          <a:xfrm>
            <a:off x="0" y="6309360"/>
            <a:ext cx="12192000" cy="54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57188" y="3207058"/>
            <a:ext cx="7375768" cy="1303660"/>
          </a:xfrm>
          <a:prstGeom prst="rect">
            <a:avLst/>
          </a:prstGeom>
        </p:spPr>
        <p:txBody>
          <a:bodyPr lIns="137160" anchor="t">
            <a:noAutofit/>
          </a:bodyPr>
          <a:lstStyle>
            <a:lvl1pPr algn="l">
              <a:lnSpc>
                <a:spcPts val="2800"/>
              </a:lnSpc>
              <a:spcAft>
                <a:spcPts val="1000"/>
              </a:spcAft>
              <a:defRPr sz="1800" b="1" i="0" cap="none" spc="50" baseline="0">
                <a:solidFill>
                  <a:schemeClr val="accent3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speaker name | title </a:t>
            </a:r>
            <a:br>
              <a:rPr lang="en-US" dirty="0"/>
            </a:br>
            <a:r>
              <a:rPr lang="en-US" dirty="0"/>
              <a:t>Click to add date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89DA82F-A2DC-C04F-95D9-DFEC2C7C1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7189" y="1191623"/>
            <a:ext cx="7375768" cy="1814271"/>
          </a:xfrm>
        </p:spPr>
        <p:txBody>
          <a:bodyPr anchor="b" anchorCtr="0"/>
          <a:lstStyle>
            <a:lvl1pPr algn="l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defRPr lang="en-US" sz="4200" b="1" i="0" kern="1200" dirty="0" smtClean="0">
                <a:solidFill>
                  <a:schemeClr val="tx2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9851-6E1A-3B43-94F2-D6D88F6F19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75538" y="6511883"/>
            <a:ext cx="3595156" cy="182880"/>
          </a:xfrm>
        </p:spPr>
        <p:txBody>
          <a:bodyPr lIns="0" tIns="0" rIns="0" bIns="0"/>
          <a:lstStyle>
            <a:lvl1pPr marL="0" algn="l" defTabSz="914400" rtl="0" eaLnBrk="1" latinLnBrk="0" hangingPunct="1">
              <a:tabLst>
                <a:tab pos="396875" algn="l"/>
              </a:tabLst>
              <a:defRPr lang="en-US" sz="1200" b="0" i="0" kern="1200" baseline="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legal code</a:t>
            </a:r>
          </a:p>
        </p:txBody>
      </p:sp>
    </p:spTree>
    <p:extLst>
      <p:ext uri="{BB962C8B-B14F-4D97-AF65-F5344CB8AC3E}">
        <p14:creationId xmlns:p14="http://schemas.microsoft.com/office/powerpoint/2010/main" val="42614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539EA26-A7C5-8F49-A22C-96AE6D9B0FC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726" y="438835"/>
            <a:ext cx="6775673" cy="5492856"/>
          </a:xfrm>
        </p:spPr>
        <p:txBody>
          <a:bodyPr anchor="ctr" anchorCtr="0"/>
          <a:lstStyle>
            <a:lvl1pPr marL="230188" indent="-230188" algn="l">
              <a:lnSpc>
                <a:spcPts val="3200"/>
              </a:lnSpc>
              <a:spcBef>
                <a:spcPts val="0"/>
              </a:spcBef>
              <a:spcAft>
                <a:spcPts val="2500"/>
              </a:spcAft>
              <a:buClr>
                <a:schemeClr val="accent5"/>
              </a:buClr>
              <a:buSzPct val="105000"/>
              <a:buFont typeface="Arial" panose="020B0604020202020204" pitchFamily="34" charset="0"/>
              <a:buChar char="•"/>
              <a:tabLst/>
              <a:defRPr sz="2400" b="0" spc="50" baseline="0">
                <a:solidFill>
                  <a:schemeClr val="accent6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agenda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84E14-ABF6-2845-8D06-D323DF99D24D}"/>
              </a:ext>
            </a:extLst>
          </p:cNvPr>
          <p:cNvCxnSpPr>
            <a:cxnSpLocks/>
          </p:cNvCxnSpPr>
          <p:nvPr/>
        </p:nvCxnSpPr>
        <p:spPr>
          <a:xfrm>
            <a:off x="4289786" y="0"/>
            <a:ext cx="0" cy="628468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DAEB750-18A3-5242-8857-E25465DA6AEB}"/>
              </a:ext>
            </a:extLst>
          </p:cNvPr>
          <p:cNvSpPr/>
          <p:nvPr/>
        </p:nvSpPr>
        <p:spPr>
          <a:xfrm rot="5400000">
            <a:off x="3732583" y="3090940"/>
            <a:ext cx="1114406" cy="1222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FC467A-D300-1945-8807-9BD7E32D4FDD}"/>
              </a:ext>
            </a:extLst>
          </p:cNvPr>
          <p:cNvSpPr txBox="1"/>
          <p:nvPr userDrawn="1"/>
        </p:nvSpPr>
        <p:spPr>
          <a:xfrm>
            <a:off x="868205" y="2549108"/>
            <a:ext cx="2904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0" i="0" kern="1200" spc="-100" baseline="0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7051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8FCB4-9820-E74A-B2C9-316A14ECA5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166" y="2858075"/>
            <a:ext cx="11465668" cy="2706988"/>
          </a:xfrm>
          <a:noFill/>
        </p:spPr>
        <p:txBody>
          <a:bodyPr anchor="t" anchorCtr="0"/>
          <a:lstStyle>
            <a:lvl1pPr algn="ctr">
              <a:defRPr sz="5600" b="0">
                <a:solidFill>
                  <a:schemeClr val="tx2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divider slide title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0CD15A5-848A-5542-950F-547D4C7F787A}"/>
              </a:ext>
            </a:extLst>
          </p:cNvPr>
          <p:cNvSpPr/>
          <p:nvPr/>
        </p:nvSpPr>
        <p:spPr>
          <a:xfrm>
            <a:off x="5364480" y="2290344"/>
            <a:ext cx="1463040" cy="365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5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DA60F92-7734-5E4A-9E50-9A9EC8A889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166" y="2858075"/>
            <a:ext cx="11465668" cy="2706988"/>
          </a:xfrm>
          <a:noFill/>
        </p:spPr>
        <p:txBody>
          <a:bodyPr anchor="t" anchorCtr="0"/>
          <a:lstStyle>
            <a:lvl1pPr algn="ctr">
              <a:defRPr sz="5600" b="0">
                <a:solidFill>
                  <a:schemeClr val="bg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divider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54547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0937B08-C585-BD41-93E7-9EE2F4C4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6E15E940-A4F1-7F40-BA00-AD46D49B42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F9F1A6-A644-744F-8EB1-1E22E17BAF0C}"/>
              </a:ext>
            </a:extLst>
          </p:cNvPr>
          <p:cNvSpPr/>
          <p:nvPr/>
        </p:nvSpPr>
        <p:spPr>
          <a:xfrm rot="5400000">
            <a:off x="-114795" y="599824"/>
            <a:ext cx="776636" cy="1176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A1B49-5EF0-7447-807F-9DDF31D0D0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1371600"/>
            <a:ext cx="11183112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920240"/>
            <a:ext cx="11183112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843520-8D80-3346-9C0A-124B527C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6C3761E-861B-444D-A99D-5F4B565327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381EF2-F8DE-4040-8E71-FA9837B013C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2919" y="1367624"/>
            <a:ext cx="11183111" cy="4349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26F9B7F-4975-A94F-8332-E05539C5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17C480-2E05-F043-9DA0-2189A085D8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371601"/>
            <a:ext cx="5406267" cy="4327864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3B25230-0B22-FB49-A07D-2A09ACE18B2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79765" y="1371601"/>
            <a:ext cx="5406267" cy="4327864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7BBE0-7852-B546-AEA7-7709869E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DE958A31-A96E-2C4F-9849-324C82ECFF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539EA26-A7C5-8F49-A22C-96AE6D9B0FC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726" y="438835"/>
            <a:ext cx="6775673" cy="5492856"/>
          </a:xfrm>
        </p:spPr>
        <p:txBody>
          <a:bodyPr anchor="ctr" anchorCtr="0"/>
          <a:lstStyle>
            <a:lvl1pPr marL="230188" indent="-230188" algn="l">
              <a:lnSpc>
                <a:spcPts val="3200"/>
              </a:lnSpc>
              <a:spcBef>
                <a:spcPts val="0"/>
              </a:spcBef>
              <a:spcAft>
                <a:spcPts val="2500"/>
              </a:spcAft>
              <a:buClr>
                <a:schemeClr val="accent5"/>
              </a:buClr>
              <a:buSzPct val="105000"/>
              <a:buFont typeface="Arial" panose="020B0604020202020204" pitchFamily="34" charset="0"/>
              <a:buChar char="•"/>
              <a:tabLst/>
              <a:defRPr sz="2400" b="0" spc="50" baseline="0">
                <a:solidFill>
                  <a:schemeClr val="accent6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agenda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84E14-ABF6-2845-8D06-D323DF99D24D}"/>
              </a:ext>
            </a:extLst>
          </p:cNvPr>
          <p:cNvCxnSpPr>
            <a:cxnSpLocks/>
          </p:cNvCxnSpPr>
          <p:nvPr/>
        </p:nvCxnSpPr>
        <p:spPr>
          <a:xfrm>
            <a:off x="4289786" y="0"/>
            <a:ext cx="0" cy="628468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DAEB750-18A3-5242-8857-E25465DA6AEB}"/>
              </a:ext>
            </a:extLst>
          </p:cNvPr>
          <p:cNvSpPr/>
          <p:nvPr/>
        </p:nvSpPr>
        <p:spPr>
          <a:xfrm rot="5400000">
            <a:off x="3732583" y="3090940"/>
            <a:ext cx="1114406" cy="1222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FC467A-D300-1945-8807-9BD7E32D4FDD}"/>
              </a:ext>
            </a:extLst>
          </p:cNvPr>
          <p:cNvSpPr txBox="1"/>
          <p:nvPr userDrawn="1"/>
        </p:nvSpPr>
        <p:spPr>
          <a:xfrm>
            <a:off x="868205" y="2549108"/>
            <a:ext cx="2904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0" i="0" kern="1200" spc="-100" baseline="0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3937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A1B49-5EF0-7447-807F-9DDF31D0D0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1371600"/>
            <a:ext cx="5406267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920240"/>
            <a:ext cx="5406267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A4F2EB9-4A2B-D749-AC74-46CEC74851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9765" y="1371600"/>
            <a:ext cx="5406267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3B25230-0B22-FB49-A07D-2A09ACE18B2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79765" y="1920240"/>
            <a:ext cx="5406267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843520-8D80-3346-9C0A-124B527C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6C3761E-861B-444D-A99D-5F4B565327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8CD823-C14C-6341-B743-5503F0FF61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4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9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8FCB4-9820-E74A-B2C9-316A14ECA5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166" y="2858075"/>
            <a:ext cx="11465668" cy="2706988"/>
          </a:xfrm>
          <a:noFill/>
        </p:spPr>
        <p:txBody>
          <a:bodyPr anchor="t" anchorCtr="0"/>
          <a:lstStyle>
            <a:lvl1pPr algn="ctr">
              <a:defRPr sz="5600" b="0">
                <a:solidFill>
                  <a:schemeClr val="tx2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divider slide title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0CD15A5-848A-5542-950F-547D4C7F787A}"/>
              </a:ext>
            </a:extLst>
          </p:cNvPr>
          <p:cNvSpPr/>
          <p:nvPr/>
        </p:nvSpPr>
        <p:spPr>
          <a:xfrm>
            <a:off x="5364480" y="2290344"/>
            <a:ext cx="1463040" cy="365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9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DA60F92-7734-5E4A-9E50-9A9EC8A889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166" y="2858075"/>
            <a:ext cx="11465668" cy="2706988"/>
          </a:xfrm>
          <a:noFill/>
        </p:spPr>
        <p:txBody>
          <a:bodyPr anchor="t" anchorCtr="0"/>
          <a:lstStyle>
            <a:lvl1pPr algn="ctr">
              <a:defRPr sz="5600" b="0">
                <a:solidFill>
                  <a:schemeClr val="bg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divider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43714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0937B08-C585-BD41-93E7-9EE2F4C4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6E15E940-A4F1-7F40-BA00-AD46D49B42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6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A1B49-5EF0-7447-807F-9DDF31D0D0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1371600"/>
            <a:ext cx="11183112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920240"/>
            <a:ext cx="11183112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843520-8D80-3346-9C0A-124B527C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6C3761E-861B-444D-A99D-5F4B565327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6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381EF2-F8DE-4040-8E71-FA9837B013C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2919" y="1367624"/>
            <a:ext cx="11183111" cy="4349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26F9B7F-4975-A94F-8332-E05539C5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17C480-2E05-F043-9DA0-2189A085D8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4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371601"/>
            <a:ext cx="5406267" cy="4327864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3B25230-0B22-FB49-A07D-2A09ACE18B2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79765" y="1371601"/>
            <a:ext cx="5406267" cy="4327864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7BBE0-7852-B546-AEA7-7709869E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DE958A31-A96E-2C4F-9849-324C82ECFF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8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A1B49-5EF0-7447-807F-9DDF31D0D0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1371600"/>
            <a:ext cx="5406267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23D8F0-9569-0346-B3BD-66A6B49E13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" y="1920240"/>
            <a:ext cx="5406267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A4F2EB9-4A2B-D749-AC74-46CEC74851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9765" y="1371600"/>
            <a:ext cx="5406267" cy="454025"/>
          </a:xfrm>
        </p:spPr>
        <p:txBody>
          <a:bodyPr anchor="ctr" anchorCtr="0">
            <a:noAutofit/>
          </a:bodyPr>
          <a:lstStyle>
            <a:lvl1pPr>
              <a:defRPr lang="en-US" sz="18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subhead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3B25230-0B22-FB49-A07D-2A09ACE18B2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79765" y="1920240"/>
            <a:ext cx="5406267" cy="3761469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843520-8D80-3346-9C0A-124B527C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6C3761E-861B-444D-A99D-5F4B565327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866802"/>
            <a:ext cx="11183112" cy="378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5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D3E82A0-EE4F-E340-BBED-ECE0EE1C98DC}"/>
              </a:ext>
            </a:extLst>
          </p:cNvPr>
          <p:cNvSpPr/>
          <p:nvPr/>
        </p:nvSpPr>
        <p:spPr>
          <a:xfrm>
            <a:off x="0" y="6309360"/>
            <a:ext cx="12192000" cy="54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280" y="223311"/>
            <a:ext cx="11183112" cy="922830"/>
          </a:xfrm>
          <a:prstGeom prst="rect">
            <a:avLst/>
          </a:prstGeom>
        </p:spPr>
        <p:txBody>
          <a:bodyPr vert="horz" lIns="91440" tIns="45720" rIns="0" bIns="0" rtlCol="0" anchor="ctr">
            <a:noAutofit/>
          </a:bodyPr>
          <a:lstStyle/>
          <a:p>
            <a:r>
              <a:rPr lang="en-US" dirty="0"/>
              <a:t>Click to Edit Page </a:t>
            </a:r>
            <a:r>
              <a:rPr lang="en-US" dirty="0" err="1"/>
              <a:t>TitleLorem</a:t>
            </a:r>
            <a:r>
              <a:rPr lang="en-US" dirty="0"/>
              <a:t>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ABB1A5-2C43-3E4A-9B7A-E7697199FFCF}"/>
              </a:ext>
            </a:extLst>
          </p:cNvPr>
          <p:cNvSpPr txBox="1"/>
          <p:nvPr/>
        </p:nvSpPr>
        <p:spPr>
          <a:xfrm>
            <a:off x="11603816" y="6491347"/>
            <a:ext cx="3269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0F9EFEEF-62C0-1942-A87E-ADA864CED7E7}" type="slidenum">
              <a:rPr lang="en-US" sz="1200" b="0" i="0" kern="1200" smtClean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rPr>
              <a:pPr algn="r"/>
              <a:t>‹#›</a:t>
            </a:fld>
            <a:endParaRPr lang="en-US" sz="1200" b="0" i="0" kern="1200" dirty="0">
              <a:solidFill>
                <a:schemeClr val="bg1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44C39DE-5C49-4749-97E4-A1AF02214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20" y="1302225"/>
            <a:ext cx="11183112" cy="4466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6DC9C-96DF-664B-B446-C2D8ECB96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2920" y="5866802"/>
            <a:ext cx="11183112" cy="3784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D0EA57-AA31-E142-AD4C-D25FBE5ED6B4}"/>
              </a:ext>
            </a:extLst>
          </p:cNvPr>
          <p:cNvCxnSpPr/>
          <p:nvPr userDrawn="1"/>
        </p:nvCxnSpPr>
        <p:spPr>
          <a:xfrm>
            <a:off x="11593381" y="6435134"/>
            <a:ext cx="0" cy="29755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7B83805-6E95-440F-B296-36722DAC76E0}"/>
              </a:ext>
            </a:extLst>
          </p:cNvPr>
          <p:cNvSpPr txBox="1">
            <a:spLocks/>
          </p:cNvSpPr>
          <p:nvPr userDrawn="1"/>
        </p:nvSpPr>
        <p:spPr>
          <a:xfrm>
            <a:off x="2493459" y="6390978"/>
            <a:ext cx="7205081" cy="38540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Font typeface="Arial" panose="020B0604020202020204" pitchFamily="34" charset="0"/>
              <a:buNone/>
              <a:tabLst>
                <a:tab pos="396875" algn="l"/>
              </a:tabLst>
              <a:defRPr lang="en-US" sz="1600" b="0" i="0" kern="1200" baseline="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288925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6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0050" indent="-117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4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71500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42950" indent="-1127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100" kern="1200" dirty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Pediatric Endocrine Society Annual Meeting ● April 28 to May 1, 2022 ● Virtual</a:t>
            </a:r>
          </a:p>
        </p:txBody>
      </p:sp>
    </p:spTree>
    <p:extLst>
      <p:ext uri="{BB962C8B-B14F-4D97-AF65-F5344CB8AC3E}">
        <p14:creationId xmlns:p14="http://schemas.microsoft.com/office/powerpoint/2010/main" val="369675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sldNum="0" hdr="0" dt="0"/>
  <p:txStyles>
    <p:titleStyle>
      <a:lvl1pPr marL="0" algn="l" defTabSz="914400" rtl="0" eaLnBrk="1" latinLnBrk="0" hangingPunct="1">
        <a:lnSpc>
          <a:spcPts val="3000"/>
        </a:lnSpc>
        <a:spcBef>
          <a:spcPct val="0"/>
        </a:spcBef>
        <a:buNone/>
        <a:defRPr lang="en-US" sz="3000" b="0" i="0" kern="1200" spc="20" baseline="0" dirty="0">
          <a:solidFill>
            <a:schemeClr val="tx2"/>
          </a:solidFill>
          <a:latin typeface="+mj-lt"/>
          <a:ea typeface="Roboto Light" panose="02000000000000000000" pitchFamily="2" charset="0"/>
          <a:cs typeface="Roboto Light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300"/>
        </a:spcAft>
        <a:buFont typeface="Arial" panose="020B0604020202020204" pitchFamily="34" charset="0"/>
        <a:buNone/>
        <a:defRPr lang="en-US" sz="18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1pPr>
      <a:lvl2pPr marL="288925" indent="-171450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6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2pPr>
      <a:lvl3pPr marL="400050" indent="-117475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4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3pPr>
      <a:lvl4pPr marL="571500" indent="-111125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200" kern="1200" dirty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4pPr>
      <a:lvl5pPr marL="742950" indent="-112713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100" kern="1200" dirty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504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pos="3312" userDrawn="1">
          <p15:clr>
            <a:srgbClr val="F26B43"/>
          </p15:clr>
        </p15:guide>
        <p15:guide id="8" pos="3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D3E82A0-EE4F-E340-BBED-ECE0EE1C98DC}"/>
              </a:ext>
            </a:extLst>
          </p:cNvPr>
          <p:cNvSpPr/>
          <p:nvPr/>
        </p:nvSpPr>
        <p:spPr>
          <a:xfrm>
            <a:off x="0" y="6309360"/>
            <a:ext cx="12192000" cy="54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13151"/>
            <a:ext cx="11183112" cy="922830"/>
          </a:xfrm>
          <a:prstGeom prst="rect">
            <a:avLst/>
          </a:prstGeom>
        </p:spPr>
        <p:txBody>
          <a:bodyPr vert="horz" lIns="91440" tIns="45720" rIns="0" bIns="0" rtlCol="0" anchor="ctr">
            <a:noAutofit/>
          </a:bodyPr>
          <a:lstStyle/>
          <a:p>
            <a:r>
              <a:rPr lang="en-US" dirty="0"/>
              <a:t>Click to Edit Page Title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ABB1A5-2C43-3E4A-9B7A-E7697199FFCF}"/>
              </a:ext>
            </a:extLst>
          </p:cNvPr>
          <p:cNvSpPr txBox="1"/>
          <p:nvPr/>
        </p:nvSpPr>
        <p:spPr>
          <a:xfrm>
            <a:off x="11591721" y="6475886"/>
            <a:ext cx="3269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0F9EFEEF-62C0-1942-A87E-ADA864CED7E7}" type="slidenum">
              <a:rPr lang="en-US" sz="1200" b="0" i="0" kern="1200" smtClean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rPr>
              <a:pPr algn="r"/>
              <a:t>‹#›</a:t>
            </a:fld>
            <a:endParaRPr lang="en-US" sz="1200" b="0" i="0" kern="1200" dirty="0">
              <a:solidFill>
                <a:schemeClr val="bg1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44C39DE-5C49-4749-97E4-A1AF02214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20" y="1302225"/>
            <a:ext cx="11183112" cy="4466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6DC9C-96DF-664B-B446-C2D8ECB96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2920" y="5866802"/>
            <a:ext cx="11183112" cy="3784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9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sldNum="0" hdr="0" dt="0"/>
  <p:txStyles>
    <p:titleStyle>
      <a:lvl1pPr marL="0" algn="l" defTabSz="914400" rtl="0" eaLnBrk="1" latinLnBrk="0" hangingPunct="1">
        <a:lnSpc>
          <a:spcPts val="3000"/>
        </a:lnSpc>
        <a:spcBef>
          <a:spcPct val="0"/>
        </a:spcBef>
        <a:buNone/>
        <a:defRPr lang="en-US" sz="3000" b="0" i="0" kern="1200" spc="20" baseline="0" dirty="0">
          <a:solidFill>
            <a:schemeClr val="tx2"/>
          </a:solidFill>
          <a:latin typeface="+mj-lt"/>
          <a:ea typeface="Roboto Light" panose="02000000000000000000" pitchFamily="2" charset="0"/>
          <a:cs typeface="Roboto Light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300"/>
        </a:spcAft>
        <a:buFont typeface="Arial" panose="020B0604020202020204" pitchFamily="34" charset="0"/>
        <a:buNone/>
        <a:defRPr lang="en-US" sz="18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1pPr>
      <a:lvl2pPr marL="288925" indent="-171450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6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2pPr>
      <a:lvl3pPr marL="400050" indent="-117475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400" kern="1200" dirty="0" smtClean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3pPr>
      <a:lvl4pPr marL="571500" indent="-111125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200" kern="1200" dirty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4pPr>
      <a:lvl5pPr marL="742950" indent="-112713" algn="l" defTabSz="914400" rtl="0" eaLnBrk="1" latinLnBrk="0" hangingPunct="1">
        <a:lnSpc>
          <a:spcPct val="9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tabLst/>
        <a:defRPr lang="en-US" sz="1100" kern="1200" dirty="0">
          <a:solidFill>
            <a:schemeClr val="accent6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  <p15:guide id="7" pos="3312">
          <p15:clr>
            <a:srgbClr val="F26B43"/>
          </p15:clr>
        </p15:guide>
        <p15:guide id="8" pos="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1B40-9942-4A20-9B68-B485EF89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88" y="3549958"/>
            <a:ext cx="10368012" cy="1303660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Robert M. Haws, MD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Andrea M. Haqq, MD, MHS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Karine Clément,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3,4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Wendy K. Chung,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5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Hélène Dollfus, MD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6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Elizabeth Forsythe,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7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Gabriel Á. Martos-Moreno,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8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Jack A. Yanovski,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9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Robert S. Mittleman, MD, MS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Guojun Yuan,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; Jesús Argente, MD, PhD</a:t>
            </a:r>
            <a: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8,11</a:t>
            </a:r>
            <a:br>
              <a:rPr lang="en-US" sz="16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br>
              <a:rPr lang="en-US" sz="16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Marshfield Clinic Research Institute, Marshfield, WI, USA;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Division of Pediatric Endocrinology, University of Alberta, Edmonton, AB, Canada;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Assistance Publique Hôpitaux de Paris, Nutrition Department, Pitié-Salpêtrière Hospital, Paris, France;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4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Sorbonne Université, Inserm, NutriOmics Research Unit, Paris, France;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5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Division of Molecular Genetics, Department of Pediatrics, Columbia University, New York, NY, USA;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6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Hôpitaux Universitaires de Strasbourg, CARGO and Department of Medical Genetics, Strasbourg, France;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7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Genetics and Genomic Medicine Programme, University College London Great Ormond Street Institute of Child Health, London, UK;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8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Department of Pediatrics and Pediatric Endocrinology, Universidad Autónoma de Madrid, University Hospital Niño Jesús, CIBER “Fisiopatología de la obesidad y nutrición” (CIBEROBN), Instituto de Salud Carlos III, Madrid, Spain;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9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Eunice Kennedy Shriver National Institute of Child Health and Human Development, National Institutes of Health, Bethesda, MD, USA;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Rhythm Pharmaceuticals, Inc., Boston, MA, USA; </a:t>
            </a:r>
            <a:r>
              <a:rPr lang="en-US" sz="1100" b="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11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IMDEA Food Institute, Madrid, Spain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CB55E-CE7F-4C24-AC34-D47E94D3A3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7188" y="1191623"/>
            <a:ext cx="10368011" cy="1814271"/>
          </a:xfrm>
        </p:spPr>
        <p:txBody>
          <a:bodyPr/>
          <a:lstStyle/>
          <a:p>
            <a:r>
              <a:rPr lang="en-US" dirty="0"/>
              <a:t>Impact of Setmelanotide Treatment on Lipid Parameters and Vital Signs in Patients With Bardet-Biedl Syndrome in a Phase 3 Trial</a:t>
            </a:r>
          </a:p>
        </p:txBody>
      </p:sp>
    </p:spTree>
    <p:extLst>
      <p:ext uri="{BB962C8B-B14F-4D97-AF65-F5344CB8AC3E}">
        <p14:creationId xmlns:p14="http://schemas.microsoft.com/office/powerpoint/2010/main" val="237990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ABFFC3B-61E9-4B0B-BD45-334DCF81A3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08116" y="1689514"/>
            <a:ext cx="7375768" cy="1814271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3801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B334-4FAD-48CA-B84B-DC84A409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F2AD6C-D7E1-4810-9FF1-8D551F11DE6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2920" y="1224792"/>
            <a:ext cx="11183112" cy="445691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This study was sponsored by </a:t>
            </a:r>
            <a:r>
              <a:rPr lang="en-US" dirty="0">
                <a:effectLst/>
                <a:ea typeface="Calibri" panose="020F0502020204030204" pitchFamily="34" charset="0"/>
              </a:rPr>
              <a:t>Rhythm Pharmaceuticals, Inc.</a:t>
            </a:r>
          </a:p>
        </p:txBody>
      </p:sp>
    </p:spTree>
    <p:extLst>
      <p:ext uri="{BB962C8B-B14F-4D97-AF65-F5344CB8AC3E}">
        <p14:creationId xmlns:p14="http://schemas.microsoft.com/office/powerpoint/2010/main" val="381719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DCC3E3-C807-4522-97F1-1D94B1B4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223311"/>
            <a:ext cx="11183112" cy="922830"/>
          </a:xfrm>
        </p:spPr>
        <p:txBody>
          <a:bodyPr/>
          <a:lstStyle/>
          <a:p>
            <a:r>
              <a:rPr lang="en-US" dirty="0"/>
              <a:t>Background and Study Design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9292F7-12F5-4D34-91F9-9F05B02C13C6}"/>
              </a:ext>
            </a:extLst>
          </p:cNvPr>
          <p:cNvSpPr/>
          <p:nvPr/>
        </p:nvSpPr>
        <p:spPr>
          <a:xfrm>
            <a:off x="454406" y="1822653"/>
            <a:ext cx="3657600" cy="39239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Associated with</a:t>
            </a:r>
            <a:r>
              <a:rPr lang="en-US" sz="16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1,2</a:t>
            </a:r>
          </a:p>
          <a:p>
            <a:pPr marL="548640" lvl="1" indent="-18288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early-onset, severe obesity</a:t>
            </a:r>
          </a:p>
          <a:p>
            <a:pPr marL="548640" lvl="1" indent="-18288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hyperphagia (pathologic insatiable hunger)</a:t>
            </a:r>
          </a:p>
          <a:p>
            <a:pPr marL="548640" lvl="1" indent="-18288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other comorbidities, including kidney disease and vision loss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Patients may have comorbid metabolic syndrome</a:t>
            </a:r>
            <a:r>
              <a:rPr lang="en-US" sz="1600" baseline="30000" dirty="0">
                <a:solidFill>
                  <a:schemeClr val="tx1"/>
                </a:solidFill>
              </a:rPr>
              <a:t>1,3,4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Genetic variants underlying BBS are hypothesized to impair MC4R pathway signaling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49A36-1232-4E38-9C7B-1F24FE0EF9F7}"/>
              </a:ext>
            </a:extLst>
          </p:cNvPr>
          <p:cNvSpPr/>
          <p:nvPr/>
        </p:nvSpPr>
        <p:spPr>
          <a:xfrm>
            <a:off x="4225036" y="1829629"/>
            <a:ext cx="3657600" cy="39169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part of a Phase 3 trial 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(NCT03746522)</a:t>
            </a:r>
            <a:r>
              <a:rPr lang="en-US" sz="1600" dirty="0">
                <a:solidFill>
                  <a:schemeClr val="tx1"/>
                </a:solidFill>
              </a:rPr>
              <a:t>, patients with BBS received the MC4R agonist setmelanotide for 52 weeks</a:t>
            </a:r>
            <a:r>
              <a:rPr lang="en-US" sz="1600" baseline="30000" dirty="0">
                <a:solidFill>
                  <a:schemeClr val="tx1"/>
                </a:solidFill>
              </a:rPr>
              <a:t>5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52 weeks of setmelanotide treatment was associated with</a:t>
            </a:r>
            <a:r>
              <a:rPr lang="en-US" sz="1600" baseline="30000" dirty="0">
                <a:solidFill>
                  <a:schemeClr val="tx1"/>
                </a:solidFill>
              </a:rPr>
              <a:t>6</a:t>
            </a:r>
          </a:p>
          <a:p>
            <a:pPr lvl="1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−9.1% </a:t>
            </a:r>
            <a:r>
              <a:rPr lang="en-US" sz="1400" dirty="0">
                <a:solidFill>
                  <a:schemeClr val="tx1"/>
                </a:solidFill>
              </a:rPr>
              <a:t>change in BMI for patients ≥18 years old</a:t>
            </a:r>
          </a:p>
          <a:p>
            <a:pPr lvl="1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−9.4-kg</a:t>
            </a:r>
            <a:r>
              <a:rPr lang="en-US" sz="1400" dirty="0">
                <a:solidFill>
                  <a:schemeClr val="tx1"/>
                </a:solidFill>
              </a:rPr>
              <a:t> change in body weight for patients ≥18 years old</a:t>
            </a:r>
          </a:p>
          <a:p>
            <a:pPr lvl="1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−0.75-point </a:t>
            </a:r>
            <a:r>
              <a:rPr lang="en-US" sz="1400" dirty="0">
                <a:solidFill>
                  <a:schemeClr val="tx1"/>
                </a:solidFill>
              </a:rPr>
              <a:t>change in BMI Z score for patients &lt;18 years old</a:t>
            </a:r>
          </a:p>
          <a:p>
            <a:pPr lvl="1" indent="-18288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≥25% reduction in “most” hunger score in </a:t>
            </a:r>
            <a:r>
              <a:rPr lang="en-US" sz="1400" b="1" dirty="0">
                <a:solidFill>
                  <a:schemeClr val="tx1"/>
                </a:solidFill>
              </a:rPr>
              <a:t>57.1%</a:t>
            </a:r>
            <a:r>
              <a:rPr lang="en-US" sz="1400" dirty="0">
                <a:solidFill>
                  <a:schemeClr val="tx1"/>
                </a:solidFill>
              </a:rPr>
              <a:t> of patients ≥12 years old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AB5C6F2-6114-44DB-BA4D-AFC57A29F3E1}"/>
              </a:ext>
            </a:extLst>
          </p:cNvPr>
          <p:cNvSpPr txBox="1">
            <a:spLocks/>
          </p:cNvSpPr>
          <p:nvPr/>
        </p:nvSpPr>
        <p:spPr>
          <a:xfrm>
            <a:off x="502920" y="5823483"/>
            <a:ext cx="11183112" cy="47987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BBS, Bardet-Biedl syndrome; BMI, body mass index; MC4R, melanocortin-4 receptor.</a:t>
            </a:r>
          </a:p>
          <a:p>
            <a:r>
              <a:rPr lang="en-US" b="1" dirty="0"/>
              <a:t>1.</a:t>
            </a:r>
            <a:r>
              <a:rPr lang="en-US" dirty="0"/>
              <a:t> Forsythe et al. </a:t>
            </a:r>
            <a:r>
              <a:rPr lang="en-US" i="1" dirty="0"/>
              <a:t>Front Pediatr.</a:t>
            </a:r>
            <a:r>
              <a:rPr lang="en-US" dirty="0"/>
              <a:t> 2018;6:23. </a:t>
            </a:r>
            <a:r>
              <a:rPr lang="en-US" b="1" dirty="0"/>
              <a:t>2.</a:t>
            </a:r>
            <a:r>
              <a:rPr lang="en-US" dirty="0"/>
              <a:t> </a:t>
            </a:r>
            <a:r>
              <a:rPr lang="da-DK" dirty="0"/>
              <a:t>Haws et al. </a:t>
            </a:r>
            <a:r>
              <a:rPr lang="da-DK" i="1" dirty="0"/>
              <a:t>Diabetes Obes Metab</a:t>
            </a:r>
            <a:r>
              <a:rPr lang="da-DK" dirty="0"/>
              <a:t>. 2020;22:2133-2140. </a:t>
            </a:r>
            <a:r>
              <a:rPr lang="da-DK" b="1" dirty="0"/>
              <a:t>3. </a:t>
            </a:r>
            <a:r>
              <a:rPr lang="da-DK" dirty="0"/>
              <a:t>Andolfi et al. </a:t>
            </a:r>
            <a:r>
              <a:rPr lang="da-DK" i="1" dirty="0"/>
              <a:t>J Laparoendosc Adv Surg Tech A</a:t>
            </a:r>
            <a:r>
              <a:rPr lang="da-DK" dirty="0"/>
              <a:t>. 2018;28:919-924. </a:t>
            </a:r>
            <a:r>
              <a:rPr lang="da-DK" b="1" dirty="0"/>
              <a:t>4. </a:t>
            </a:r>
            <a:r>
              <a:rPr lang="en-US" dirty="0"/>
              <a:t>Pulgarón. </a:t>
            </a:r>
            <a:r>
              <a:rPr lang="en-US" i="1" dirty="0"/>
              <a:t>Clin Ther</a:t>
            </a:r>
            <a:r>
              <a:rPr lang="en-US" dirty="0"/>
              <a:t>. 2013;35:A18-A32.</a:t>
            </a:r>
            <a:r>
              <a:rPr lang="en-US" b="1" dirty="0"/>
              <a:t> </a:t>
            </a:r>
            <a:r>
              <a:rPr lang="da-DK" b="1" dirty="0"/>
              <a:t>5.</a:t>
            </a:r>
            <a:r>
              <a:rPr lang="fr-FR" b="1" dirty="0"/>
              <a:t> </a:t>
            </a:r>
            <a:r>
              <a:rPr lang="fr-FR" dirty="0"/>
              <a:t>Haws et al. </a:t>
            </a:r>
            <a:r>
              <a:rPr lang="fr-FR" i="1" dirty="0"/>
              <a:t>Contemp Clin Trials Commun</a:t>
            </a:r>
            <a:r>
              <a:rPr lang="fr-FR" dirty="0"/>
              <a:t>. 2021;22:100780.</a:t>
            </a:r>
            <a:r>
              <a:rPr lang="da-DK" b="1" dirty="0"/>
              <a:t> 6.</a:t>
            </a:r>
            <a:r>
              <a:rPr lang="da-DK" dirty="0"/>
              <a:t> </a:t>
            </a:r>
            <a:r>
              <a:rPr lang="en-US" dirty="0"/>
              <a:t>Haws et al. Poster presented at: ObesityWeek® 2021; November 1-5, 2021; Virtual.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CBEDC-CACE-4D54-9557-99B3E937F65F}"/>
              </a:ext>
            </a:extLst>
          </p:cNvPr>
          <p:cNvSpPr/>
          <p:nvPr/>
        </p:nvSpPr>
        <p:spPr>
          <a:xfrm>
            <a:off x="7987792" y="1111419"/>
            <a:ext cx="3657600" cy="71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What is new?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56B665-9DB6-44E8-B12B-2C2B7EECC5CE}"/>
              </a:ext>
            </a:extLst>
          </p:cNvPr>
          <p:cNvSpPr/>
          <p:nvPr/>
        </p:nvSpPr>
        <p:spPr>
          <a:xfrm>
            <a:off x="7987792" y="1844708"/>
            <a:ext cx="3657600" cy="18647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same Phase 3 trial assessed lipid parameters and vital signs in patients with BBS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0E724D-C246-418D-ACA6-2CA4EB265D76}"/>
              </a:ext>
            </a:extLst>
          </p:cNvPr>
          <p:cNvGrpSpPr/>
          <p:nvPr/>
        </p:nvGrpSpPr>
        <p:grpSpPr>
          <a:xfrm>
            <a:off x="4225036" y="1096340"/>
            <a:ext cx="4146804" cy="711234"/>
            <a:chOff x="4225036" y="1096340"/>
            <a:chExt cx="4146804" cy="7112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1CB48D-B638-44F7-93F0-51C6E7117D9B}"/>
                </a:ext>
              </a:extLst>
            </p:cNvPr>
            <p:cNvSpPr/>
            <p:nvPr/>
          </p:nvSpPr>
          <p:spPr>
            <a:xfrm>
              <a:off x="4225036" y="1096340"/>
              <a:ext cx="3657600" cy="7112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What is known?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F5ACF5A-7C51-4E81-9F9E-4A66590B64C7}"/>
                </a:ext>
              </a:extLst>
            </p:cNvPr>
            <p:cNvSpPr/>
            <p:nvPr/>
          </p:nvSpPr>
          <p:spPr>
            <a:xfrm rot="5400000">
              <a:off x="7771621" y="1207355"/>
              <a:ext cx="711234" cy="48920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23F1D1E-E828-42A7-8980-1FCF13660A58}"/>
              </a:ext>
            </a:extLst>
          </p:cNvPr>
          <p:cNvGrpSpPr/>
          <p:nvPr/>
        </p:nvGrpSpPr>
        <p:grpSpPr>
          <a:xfrm>
            <a:off x="454406" y="1111419"/>
            <a:ext cx="4151376" cy="711234"/>
            <a:chOff x="454406" y="1111419"/>
            <a:chExt cx="4151376" cy="7112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F53FB0B-4081-466D-ABCE-6BC7071DD4E3}"/>
                </a:ext>
              </a:extLst>
            </p:cNvPr>
            <p:cNvSpPr/>
            <p:nvPr/>
          </p:nvSpPr>
          <p:spPr>
            <a:xfrm>
              <a:off x="454406" y="1111419"/>
              <a:ext cx="3657600" cy="711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BBS is a rare polygenetic disease</a:t>
              </a:r>
              <a:r>
                <a:rPr lang="en-US" b="1" baseline="30000" dirty="0"/>
                <a:t>1</a:t>
              </a:r>
            </a:p>
          </p:txBody>
        </p:sp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1C4D612A-FDC5-416B-8FE5-45D9C2572DF8}"/>
                </a:ext>
              </a:extLst>
            </p:cNvPr>
            <p:cNvSpPr/>
            <p:nvPr/>
          </p:nvSpPr>
          <p:spPr>
            <a:xfrm rot="5400000">
              <a:off x="4003277" y="1220148"/>
              <a:ext cx="711234" cy="49377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5F5AEFEE-9600-BB4D-BB5A-93CECC99EBA6}"/>
              </a:ext>
            </a:extLst>
          </p:cNvPr>
          <p:cNvSpPr/>
          <p:nvPr/>
        </p:nvSpPr>
        <p:spPr>
          <a:xfrm>
            <a:off x="7987792" y="3796966"/>
            <a:ext cx="3657600" cy="1949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This presentation reports lipid parameters and vital signs in patients with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BBS after 52 weeks of setmelanotide</a:t>
            </a:r>
          </a:p>
        </p:txBody>
      </p:sp>
    </p:spTree>
    <p:extLst>
      <p:ext uri="{BB962C8B-B14F-4D97-AF65-F5344CB8AC3E}">
        <p14:creationId xmlns:p14="http://schemas.microsoft.com/office/powerpoint/2010/main" val="5437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6D0C74-B4F2-4F58-90BA-E2A46E5C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79" y="223311"/>
            <a:ext cx="11320272" cy="922830"/>
          </a:xfrm>
        </p:spPr>
        <p:txBody>
          <a:bodyPr/>
          <a:lstStyle/>
          <a:p>
            <a:r>
              <a:rPr lang="en-US" dirty="0"/>
              <a:t>Patient Disposition and Baseline Characteristics</a:t>
            </a:r>
            <a:endParaRPr lang="en-US" strike="sngStrike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D7B498F-5836-499C-9349-858EA001AE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4444" y="5916497"/>
            <a:ext cx="11183112" cy="378415"/>
          </a:xfrm>
        </p:spPr>
        <p:txBody>
          <a:bodyPr/>
          <a:lstStyle/>
          <a:p>
            <a:pPr>
              <a:defRPr/>
            </a:pPr>
            <a:r>
              <a:rPr lang="en-US" baseline="30000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1 patient who received placebo discontinued during the placebo-controlled period and did not receive setmelanotide.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AE, adverse event; </a:t>
            </a:r>
            <a:r>
              <a:rPr kumimoji="0" lang="en-US" sz="9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BBS, Bardet-Biedl syndrome; BMI, body mass index;</a:t>
            </a:r>
            <a:r>
              <a:rPr lang="en-US" dirty="0">
                <a:solidFill>
                  <a:srgbClr val="000000"/>
                </a:solidFill>
              </a:rPr>
              <a:t> SD</a:t>
            </a:r>
            <a:r>
              <a:rPr lang="en-US" sz="900" dirty="0">
                <a:solidFill>
                  <a:srgbClr val="000000"/>
                </a:solidFill>
              </a:rPr>
              <a:t>, standard deviation.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2E211812-4117-4796-88C7-C8F51D2F2B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571859"/>
              </p:ext>
            </p:extLst>
          </p:nvPr>
        </p:nvGraphicFramePr>
        <p:xfrm>
          <a:off x="6537569" y="884624"/>
          <a:ext cx="4465513" cy="530072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18936">
                  <a:extLst>
                    <a:ext uri="{9D8B030D-6E8A-4147-A177-3AD203B41FA5}">
                      <a16:colId xmlns:a16="http://schemas.microsoft.com/office/drawing/2014/main" val="1791149662"/>
                    </a:ext>
                  </a:extLst>
                </a:gridCol>
                <a:gridCol w="1746577">
                  <a:extLst>
                    <a:ext uri="{9D8B030D-6E8A-4147-A177-3AD203B41FA5}">
                      <a16:colId xmlns:a16="http://schemas.microsoft.com/office/drawing/2014/main" val="135633852"/>
                    </a:ext>
                  </a:extLst>
                </a:gridCol>
              </a:tblGrid>
              <a:tr h="457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Baseline characteristics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(N=32)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157836"/>
                  </a:ext>
                </a:extLst>
              </a:tr>
              <a:tr h="720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Age, years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Mean (SD)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Range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20.2 (10.2)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4387"/>
                  </a:ext>
                </a:extLst>
              </a:tr>
              <a:tr h="68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Sex, n (%)</a:t>
                      </a:r>
                      <a:b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Female</a:t>
                      </a:r>
                      <a:b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(53.1)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(46.9)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7352"/>
                  </a:ext>
                </a:extLst>
              </a:tr>
              <a:tr h="929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White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Black or African American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Other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(87.5)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(3.1)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(9.4)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07852"/>
                  </a:ext>
                </a:extLst>
              </a:tr>
              <a:tr h="693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Ethnicity, n (%)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Hispanic or Latino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(3.1)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(96.9)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610645"/>
                  </a:ext>
                </a:extLst>
              </a:tr>
              <a:tr h="693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Weight, kg</a:t>
                      </a:r>
                      <a:b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Mean (SD)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Range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112.3 (27.9)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49.3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173.8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864093"/>
                  </a:ext>
                </a:extLst>
              </a:tr>
              <a:tr h="693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3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Mean (SD)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Range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Mean (SD), ≥18 years old (n=15)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Mean (SD), &lt;18 years old (n=16)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41.6 (9.0)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24.4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61.3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46.4 (5.8)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37.4 (9.4)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994019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EEFC2844-B921-4EAE-BD57-CAF4DE3A6ACE}"/>
              </a:ext>
            </a:extLst>
          </p:cNvPr>
          <p:cNvGrpSpPr/>
          <p:nvPr/>
        </p:nvGrpSpPr>
        <p:grpSpPr>
          <a:xfrm>
            <a:off x="1356752" y="1218135"/>
            <a:ext cx="3895819" cy="4626367"/>
            <a:chOff x="462280" y="1228725"/>
            <a:chExt cx="3895819" cy="46263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13D0E18-DFF0-483A-82DD-3869B5C64A3C}"/>
                </a:ext>
              </a:extLst>
            </p:cNvPr>
            <p:cNvCxnSpPr>
              <a:cxnSpLocks/>
              <a:stCxn id="18" idx="2"/>
              <a:endCxn id="21" idx="0"/>
            </p:cNvCxnSpPr>
            <p:nvPr/>
          </p:nvCxnSpPr>
          <p:spPr>
            <a:xfrm>
              <a:off x="1371816" y="2282758"/>
              <a:ext cx="0" cy="237679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32F76CB-D48D-4444-B9F5-0666F1D17E12}"/>
                </a:ext>
              </a:extLst>
            </p:cNvPr>
            <p:cNvSpPr/>
            <p:nvPr/>
          </p:nvSpPr>
          <p:spPr>
            <a:xfrm>
              <a:off x="462280" y="1228725"/>
              <a:ext cx="1819072" cy="10540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Patients with BBS enrolled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N=32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4C20AF-7CFF-442B-8F87-A0F2F1B6B926}"/>
                </a:ext>
              </a:extLst>
            </p:cNvPr>
            <p:cNvSpPr/>
            <p:nvPr/>
          </p:nvSpPr>
          <p:spPr>
            <a:xfrm>
              <a:off x="462280" y="2442189"/>
              <a:ext cx="1819072" cy="10540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Treated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(setmelanotide)</a:t>
              </a:r>
              <a:br>
                <a:rPr lang="en-US" b="1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n=31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D658BDE-D164-4CDF-BCB7-CDE4736F49AF}"/>
                </a:ext>
              </a:extLst>
            </p:cNvPr>
            <p:cNvSpPr/>
            <p:nvPr/>
          </p:nvSpPr>
          <p:spPr>
            <a:xfrm>
              <a:off x="2539027" y="3252486"/>
              <a:ext cx="1819072" cy="15187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Discontinued</a:t>
              </a:r>
              <a:r>
                <a:rPr lang="en-US" sz="1400" dirty="0">
                  <a:solidFill>
                    <a:schemeClr val="tx1"/>
                  </a:solidFill>
                </a:rPr>
                <a:t> (n=6)</a:t>
              </a:r>
              <a:r>
                <a:rPr lang="en-US" sz="1400" baseline="30000" dirty="0">
                  <a:solidFill>
                    <a:schemeClr val="tx1"/>
                  </a:solidFill>
                </a:rPr>
                <a:t>a</a:t>
              </a:r>
            </a:p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</a:rPr>
                <a:t>AE (n=3)</a:t>
              </a:r>
            </a:p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</a:rPr>
                <a:t>Voluntary withdrawal (n=2)</a:t>
              </a:r>
            </a:p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</a:rPr>
                <a:t>Lost to follow-up (n=1)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5F63198-1468-48C0-BD20-77462E77A238}"/>
                </a:ext>
              </a:extLst>
            </p:cNvPr>
            <p:cNvSpPr/>
            <p:nvPr/>
          </p:nvSpPr>
          <p:spPr>
            <a:xfrm>
              <a:off x="462280" y="4659549"/>
              <a:ext cx="1819072" cy="11955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Completed study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n=26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6293F47-BF7F-4BF4-A7EE-0053AD106B36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1371816" y="4011838"/>
              <a:ext cx="1167211" cy="136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58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06FBD2F-5F8E-4DB9-AED7-DB4B1D442130}"/>
              </a:ext>
            </a:extLst>
          </p:cNvPr>
          <p:cNvSpPr/>
          <p:nvPr/>
        </p:nvSpPr>
        <p:spPr>
          <a:xfrm>
            <a:off x="1498390" y="3207975"/>
            <a:ext cx="3988010" cy="172057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00A87988-BF26-458B-ADD7-F89EA089E9E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00543513"/>
              </p:ext>
            </p:extLst>
          </p:nvPr>
        </p:nvGraphicFramePr>
        <p:xfrm>
          <a:off x="869507" y="1278918"/>
          <a:ext cx="475488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37C17165-E49B-4977-8929-B14E699AF9F5}"/>
              </a:ext>
            </a:extLst>
          </p:cNvPr>
          <p:cNvSpPr/>
          <p:nvPr/>
        </p:nvSpPr>
        <p:spPr>
          <a:xfrm>
            <a:off x="7523063" y="2656150"/>
            <a:ext cx="3988010" cy="227239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B6674-8D32-42F2-A48E-341125A0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Triglyceride and Total Cholesterol Levels Following 1 Year of Setmelanotide Treatment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14179-8F25-4A15-B9B9-EBCBBE50EA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909334"/>
            <a:ext cx="11183112" cy="378415"/>
          </a:xfrm>
        </p:spPr>
        <p:txBody>
          <a:bodyPr/>
          <a:lstStyle/>
          <a:p>
            <a:r>
              <a:rPr lang="en-US" dirty="0"/>
              <a:t>SD, standard deviation.</a:t>
            </a:r>
          </a:p>
          <a:p>
            <a:r>
              <a:rPr lang="en-US" dirty="0"/>
              <a:t>Change values are reported as mean (SD) [95% confidence interval] for patients with data at baseline and 52 weeks. Shading denotes desirable levels according to the US Centers for Disease Control and Prevention.</a:t>
            </a:r>
            <a:r>
              <a:rPr lang="en-US" baseline="30000" dirty="0"/>
              <a:t>1</a:t>
            </a:r>
            <a:r>
              <a:rPr lang="en-US" dirty="0"/>
              <a:t> Desired levels of triglycerides are &lt;150 mg/dL and total cholesterol are &lt;200 mg/dL.</a:t>
            </a:r>
            <a:endParaRPr lang="en-US" baseline="30000" dirty="0"/>
          </a:p>
          <a:p>
            <a:r>
              <a:rPr lang="en-US" dirty="0"/>
              <a:t>Cholesterol. Centers for Disease Control and Prevention. https://www.cdc.gov/cholesterol/cholesterol_screening.htm. Published September 9, 2020. Accessed March 16, 2022.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BC6C2B-0D29-4F3B-A641-FF8C2FCFE28B}"/>
              </a:ext>
            </a:extLst>
          </p:cNvPr>
          <p:cNvSpPr txBox="1"/>
          <p:nvPr/>
        </p:nvSpPr>
        <p:spPr>
          <a:xfrm rot="16200000">
            <a:off x="-1184829" y="3176028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Triglycerides, mg/dL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099593-DE39-4232-A7B4-2471371C7049}"/>
              </a:ext>
            </a:extLst>
          </p:cNvPr>
          <p:cNvSpPr txBox="1"/>
          <p:nvPr/>
        </p:nvSpPr>
        <p:spPr>
          <a:xfrm>
            <a:off x="1829602" y="1497339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164.5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81.5; n=31)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16EA2D-108D-4ACD-9BB4-7968FEC1F87A}"/>
              </a:ext>
            </a:extLst>
          </p:cNvPr>
          <p:cNvSpPr txBox="1"/>
          <p:nvPr/>
        </p:nvSpPr>
        <p:spPr>
          <a:xfrm>
            <a:off x="3815558" y="2019663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127.8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71.3; n=23)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CA28DF-7E5E-4195-B323-4D9C4249D8A5}"/>
              </a:ext>
            </a:extLst>
          </p:cNvPr>
          <p:cNvSpPr txBox="1"/>
          <p:nvPr/>
        </p:nvSpPr>
        <p:spPr>
          <a:xfrm>
            <a:off x="1668759" y="4227444"/>
            <a:ext cx="376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Change: 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−19.8 (54.9) [−43.6 to 3.9];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=0.0487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−9.6% (32.5%) [−23.7% to 4.4%];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=0.0852</a:t>
            </a:r>
          </a:p>
        </p:txBody>
      </p:sp>
      <p:graphicFrame>
        <p:nvGraphicFramePr>
          <p:cNvPr id="25" name="Content Placeholder 17">
            <a:extLst>
              <a:ext uri="{FF2B5EF4-FFF2-40B4-BE49-F238E27FC236}">
                <a16:creationId xmlns:a16="http://schemas.microsoft.com/office/drawing/2014/main" id="{E53F49BB-E652-4B36-A702-A2E5101A82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94959"/>
              </p:ext>
            </p:extLst>
          </p:nvPr>
        </p:nvGraphicFramePr>
        <p:xfrm>
          <a:off x="6890512" y="1288296"/>
          <a:ext cx="475488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0AF1E69-9588-4B7F-992A-7925232B1013}"/>
              </a:ext>
            </a:extLst>
          </p:cNvPr>
          <p:cNvSpPr txBox="1"/>
          <p:nvPr/>
        </p:nvSpPr>
        <p:spPr>
          <a:xfrm rot="16200000">
            <a:off x="4836176" y="3185406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Total cholesterol, mg/dL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81ABEE-B106-491A-B091-FAAF91FCBF02}"/>
              </a:ext>
            </a:extLst>
          </p:cNvPr>
          <p:cNvSpPr txBox="1"/>
          <p:nvPr/>
        </p:nvSpPr>
        <p:spPr>
          <a:xfrm>
            <a:off x="7860971" y="1781091"/>
            <a:ext cx="1340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169.6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39.7; n=31)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D7D042-A2C6-4399-A48F-E7352AA3694F}"/>
              </a:ext>
            </a:extLst>
          </p:cNvPr>
          <p:cNvSpPr txBox="1"/>
          <p:nvPr/>
        </p:nvSpPr>
        <p:spPr>
          <a:xfrm>
            <a:off x="9844446" y="2112104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152.3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36.6; n=23)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C965AB-FD85-4161-A38F-12C48D1FFF0E}"/>
              </a:ext>
            </a:extLst>
          </p:cNvPr>
          <p:cNvSpPr txBox="1"/>
          <p:nvPr/>
        </p:nvSpPr>
        <p:spPr>
          <a:xfrm>
            <a:off x="7700972" y="4246840"/>
            <a:ext cx="3956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Change: 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−10.4 (16.9) [−17.7 to −3.1];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=0.0037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−6.1% (10.6%) [−10.7% to −1.5%];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=0.0057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8699D-8D52-4B0C-8831-6024400B94AE}"/>
              </a:ext>
            </a:extLst>
          </p:cNvPr>
          <p:cNvSpPr txBox="1"/>
          <p:nvPr/>
        </p:nvSpPr>
        <p:spPr>
          <a:xfrm>
            <a:off x="4510065" y="3207975"/>
            <a:ext cx="1039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</a:schemeClr>
                </a:solidFill>
              </a:rPr>
              <a:t>Desired levels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19D4DC-BC56-4420-99A2-0484F2F1327A}"/>
              </a:ext>
            </a:extLst>
          </p:cNvPr>
          <p:cNvSpPr txBox="1"/>
          <p:nvPr/>
        </p:nvSpPr>
        <p:spPr>
          <a:xfrm>
            <a:off x="10546193" y="2657151"/>
            <a:ext cx="1039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</a:schemeClr>
                </a:solidFill>
              </a:rPr>
              <a:t>Desired levels</a:t>
            </a:r>
          </a:p>
        </p:txBody>
      </p:sp>
    </p:spTree>
    <p:extLst>
      <p:ext uri="{BB962C8B-B14F-4D97-AF65-F5344CB8AC3E}">
        <p14:creationId xmlns:p14="http://schemas.microsoft.com/office/powerpoint/2010/main" val="177453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A48C91E-5D3A-4D6F-BA5F-BC63DA008E09}"/>
              </a:ext>
            </a:extLst>
          </p:cNvPr>
          <p:cNvSpPr/>
          <p:nvPr/>
        </p:nvSpPr>
        <p:spPr>
          <a:xfrm>
            <a:off x="7514271" y="3454427"/>
            <a:ext cx="3988010" cy="150876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17">
            <a:extLst>
              <a:ext uri="{FF2B5EF4-FFF2-40B4-BE49-F238E27FC236}">
                <a16:creationId xmlns:a16="http://schemas.microsoft.com/office/drawing/2014/main" id="{E53F49BB-E652-4B36-A702-A2E5101A82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82496"/>
              </p:ext>
            </p:extLst>
          </p:nvPr>
        </p:nvGraphicFramePr>
        <p:xfrm>
          <a:off x="6890512" y="1297088"/>
          <a:ext cx="475488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10E42C2D-86E5-4FD7-847D-2BB0495EEB94}"/>
              </a:ext>
            </a:extLst>
          </p:cNvPr>
          <p:cNvSpPr/>
          <p:nvPr/>
        </p:nvSpPr>
        <p:spPr>
          <a:xfrm>
            <a:off x="1498390" y="1506131"/>
            <a:ext cx="3988010" cy="113858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00A87988-BF26-458B-ADD7-F89EA089E9E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114310815"/>
              </p:ext>
            </p:extLst>
          </p:nvPr>
        </p:nvGraphicFramePr>
        <p:xfrm>
          <a:off x="869507" y="1297088"/>
          <a:ext cx="4754880" cy="434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C2B6674-8D32-42F2-A48E-341125A0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HDL and LDL Cholesterol Levels Following 1 Year of Setmelanotide Treatment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14179-8F25-4A15-B9B9-EBCBBE50EA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909334"/>
            <a:ext cx="11183112" cy="378415"/>
          </a:xfrm>
        </p:spPr>
        <p:txBody>
          <a:bodyPr/>
          <a:lstStyle/>
          <a:p>
            <a:r>
              <a:rPr lang="en-US" dirty="0"/>
              <a:t>HDL, high-density lipoprotein; LDL, low-density lipoprotein; SD, standard deviation.</a:t>
            </a:r>
          </a:p>
          <a:p>
            <a:r>
              <a:rPr lang="en-US" dirty="0"/>
              <a:t> Change values are reported as mean (SD) [95% confidence interval] for patients with data at baseline and 52 weeks. Shading denotes desirable levels according to the US Centers for Disease Control and Prevention.</a:t>
            </a:r>
            <a:r>
              <a:rPr lang="en-US" baseline="30000" dirty="0"/>
              <a:t>1</a:t>
            </a:r>
            <a:r>
              <a:rPr lang="en-US" dirty="0"/>
              <a:t> Desired levels of HDL cholesterol are &gt;60 mg/dL and LDL cholesterol are &lt;100 mg/dL.</a:t>
            </a:r>
            <a:endParaRPr lang="en-US" baseline="30000" dirty="0"/>
          </a:p>
          <a:p>
            <a:r>
              <a:rPr lang="en-US" dirty="0"/>
              <a:t>Cholesterol. Centers for Disease Control and Prevention. https://www.cdc.gov/cholesterol/cholesterol_screening.htm. Published September 9, 2020. Accessed March 16, 2022.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BC6C2B-0D29-4F3B-A641-FF8C2FCFE28B}"/>
              </a:ext>
            </a:extLst>
          </p:cNvPr>
          <p:cNvSpPr txBox="1"/>
          <p:nvPr/>
        </p:nvSpPr>
        <p:spPr>
          <a:xfrm rot="16200000">
            <a:off x="-1184829" y="3184820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HDL cholesterol, mg/dL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099593-DE39-4232-A7B4-2471371C7049}"/>
              </a:ext>
            </a:extLst>
          </p:cNvPr>
          <p:cNvSpPr txBox="1"/>
          <p:nvPr/>
        </p:nvSpPr>
        <p:spPr>
          <a:xfrm>
            <a:off x="1884714" y="2604640"/>
            <a:ext cx="1249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41.9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7.5; n=31)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16EA2D-108D-4ACD-9BB4-7968FEC1F87A}"/>
              </a:ext>
            </a:extLst>
          </p:cNvPr>
          <p:cNvSpPr txBox="1"/>
          <p:nvPr/>
        </p:nvSpPr>
        <p:spPr>
          <a:xfrm>
            <a:off x="3869656" y="2323863"/>
            <a:ext cx="1249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43.6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9.3; n=23)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CA28DF-7E5E-4195-B323-4D9C4249D8A5}"/>
              </a:ext>
            </a:extLst>
          </p:cNvPr>
          <p:cNvSpPr txBox="1"/>
          <p:nvPr/>
        </p:nvSpPr>
        <p:spPr>
          <a:xfrm>
            <a:off x="1493311" y="4183382"/>
            <a:ext cx="3096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Change: 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2.4 (5.3) [0.1 to 4.6];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=0.978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5.3% (11.6)% [0.3% to 10.3%];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=0.981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AF1E69-9588-4B7F-992A-7925232B1013}"/>
              </a:ext>
            </a:extLst>
          </p:cNvPr>
          <p:cNvSpPr txBox="1"/>
          <p:nvPr/>
        </p:nvSpPr>
        <p:spPr>
          <a:xfrm rot="16200000">
            <a:off x="4836176" y="3194198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LDL cholesterol, mg/dL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81ABEE-B106-491A-B091-FAAF91FCBF02}"/>
              </a:ext>
            </a:extLst>
          </p:cNvPr>
          <p:cNvSpPr txBox="1"/>
          <p:nvPr/>
        </p:nvSpPr>
        <p:spPr>
          <a:xfrm>
            <a:off x="7860970" y="1496753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115.8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39.2; n=31)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D7D042-A2C6-4399-A48F-E7352AA3694F}"/>
              </a:ext>
            </a:extLst>
          </p:cNvPr>
          <p:cNvSpPr txBox="1"/>
          <p:nvPr/>
        </p:nvSpPr>
        <p:spPr>
          <a:xfrm>
            <a:off x="9844446" y="1979340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100.9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36.5; n=23)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C965AB-FD85-4161-A38F-12C48D1FFF0E}"/>
              </a:ext>
            </a:extLst>
          </p:cNvPr>
          <p:cNvSpPr txBox="1"/>
          <p:nvPr/>
        </p:nvSpPr>
        <p:spPr>
          <a:xfrm>
            <a:off x="7514271" y="4191540"/>
            <a:ext cx="3388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Change: 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−8.2 (16.9) [−15.5 to −0.9];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=0.0143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−7.8% (16.8%) [−15.1% to −0.6%];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=0.0179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1D1210-C8F7-4501-B2B2-6CBAE15B75CC}"/>
              </a:ext>
            </a:extLst>
          </p:cNvPr>
          <p:cNvSpPr txBox="1"/>
          <p:nvPr/>
        </p:nvSpPr>
        <p:spPr>
          <a:xfrm>
            <a:off x="4494186" y="1492204"/>
            <a:ext cx="1039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</a:schemeClr>
                </a:solidFill>
              </a:rPr>
              <a:t>Desired levels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B689FE-FC66-4D8E-B2D2-4E1888F29330}"/>
              </a:ext>
            </a:extLst>
          </p:cNvPr>
          <p:cNvSpPr txBox="1"/>
          <p:nvPr/>
        </p:nvSpPr>
        <p:spPr>
          <a:xfrm>
            <a:off x="10504152" y="3491529"/>
            <a:ext cx="1039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</a:schemeClr>
                </a:solidFill>
              </a:rPr>
              <a:t>Desired levels</a:t>
            </a:r>
          </a:p>
        </p:txBody>
      </p:sp>
    </p:spTree>
    <p:extLst>
      <p:ext uri="{BB962C8B-B14F-4D97-AF65-F5344CB8AC3E}">
        <p14:creationId xmlns:p14="http://schemas.microsoft.com/office/powerpoint/2010/main" val="32935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6236161-6B60-4E6B-81F4-BE992F75FCB9}"/>
              </a:ext>
            </a:extLst>
          </p:cNvPr>
          <p:cNvSpPr/>
          <p:nvPr/>
        </p:nvSpPr>
        <p:spPr>
          <a:xfrm>
            <a:off x="1401678" y="3112353"/>
            <a:ext cx="3988010" cy="173736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17">
            <a:extLst>
              <a:ext uri="{FF2B5EF4-FFF2-40B4-BE49-F238E27FC236}">
                <a16:creationId xmlns:a16="http://schemas.microsoft.com/office/drawing/2014/main" id="{7C2FFA38-ED16-4A72-8DA0-845CE4E0F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01134"/>
              </p:ext>
            </p:extLst>
          </p:nvPr>
        </p:nvGraphicFramePr>
        <p:xfrm>
          <a:off x="772795" y="1199790"/>
          <a:ext cx="475488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965ABD8-BCAD-4AE5-93FD-E5AC8675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Waist Circumference and Body Fat Mass Following 1 Year of Setmelanotide Treatment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7F87D-414B-49A9-BCE6-E77A467ACD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4444" y="5866802"/>
            <a:ext cx="11183112" cy="420981"/>
          </a:xfrm>
        </p:spPr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Body composition measurements were performed using an appropriate methodology available at the site (eg, dual-energy X-ray absorptiometry scans, bioelectrical impedance analysis).</a:t>
            </a:r>
          </a:p>
          <a:p>
            <a:r>
              <a:rPr lang="en-US" dirty="0">
                <a:highlight>
                  <a:srgbClr val="FFFFFF"/>
                </a:highlight>
              </a:rPr>
              <a:t>SD, standard deviation.</a:t>
            </a:r>
          </a:p>
          <a:p>
            <a:r>
              <a:rPr lang="en-US" dirty="0"/>
              <a:t> Change values are reported as mean (SD) [95% confidence interval] for patients with data at baseline and 52 weeks. </a:t>
            </a:r>
            <a:r>
              <a:rPr lang="en-US" dirty="0">
                <a:highlight>
                  <a:srgbClr val="FFFFFF"/>
                </a:highlight>
              </a:rPr>
              <a:t>Shading denotes desirable levels according to the US Centers for Disease Control and Prevention.</a:t>
            </a:r>
            <a:r>
              <a:rPr lang="en-US" baseline="30000" dirty="0">
                <a:highlight>
                  <a:srgbClr val="FFFFFF"/>
                </a:highlight>
              </a:rPr>
              <a:t>1</a:t>
            </a:r>
            <a:r>
              <a:rPr lang="en-US" dirty="0">
                <a:highlight>
                  <a:srgbClr val="FFFFFF"/>
                </a:highlight>
              </a:rPr>
              <a:t> Waist circumference &gt;40 inches (101.6 cm) in men and &gt;35 inches (88.9 cm) in women may be associated with health risks. </a:t>
            </a:r>
            <a:br>
              <a:rPr lang="en-US" dirty="0">
                <a:highlight>
                  <a:srgbClr val="FFFFFF"/>
                </a:highlight>
              </a:rPr>
            </a:br>
            <a:r>
              <a:rPr lang="en-US" dirty="0">
                <a:highlight>
                  <a:srgbClr val="FFFFFF"/>
                </a:highlight>
              </a:rPr>
              <a:t>Assessing Your Weight. Centers for Disease Control and Prevention. https://www.cdc.gov/healthyweight/assessing/index.html. Published September 17, 2020. Accessed March 30, 2022.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BA29E-4D41-4451-BF4C-8C7E98E85AD1}"/>
              </a:ext>
            </a:extLst>
          </p:cNvPr>
          <p:cNvSpPr txBox="1"/>
          <p:nvPr/>
        </p:nvSpPr>
        <p:spPr>
          <a:xfrm rot="16200000">
            <a:off x="-1192107" y="2887857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Waist circumference,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6A480-C98A-48AB-AC36-999524213C75}"/>
              </a:ext>
            </a:extLst>
          </p:cNvPr>
          <p:cNvSpPr txBox="1"/>
          <p:nvPr/>
        </p:nvSpPr>
        <p:spPr>
          <a:xfrm>
            <a:off x="1732889" y="141821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117.9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18.0; n=31)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43474-6D22-4293-BE19-105C49CFFD74}"/>
              </a:ext>
            </a:extLst>
          </p:cNvPr>
          <p:cNvSpPr txBox="1"/>
          <p:nvPr/>
        </p:nvSpPr>
        <p:spPr>
          <a:xfrm>
            <a:off x="3718847" y="1648147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110.3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(SD, 21.0; n=25)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313039-A5A4-4DC6-8C6C-FD01D29602F4}"/>
              </a:ext>
            </a:extLst>
          </p:cNvPr>
          <p:cNvSpPr txBox="1"/>
          <p:nvPr/>
        </p:nvSpPr>
        <p:spPr>
          <a:xfrm>
            <a:off x="1378883" y="4042891"/>
            <a:ext cx="3988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Change: 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−7.2 (7.4) [−10.2 to −4.1]; 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&lt;0.0001</a:t>
            </a:r>
          </a:p>
          <a:p>
            <a:pPr algn="ctr"/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−6.3% (7.4%) [−9.4% to −3.3%];</a:t>
            </a:r>
            <a:r>
              <a:rPr lang="en-US" sz="1400" b="1" i="1" dirty="0">
                <a:solidFill>
                  <a:schemeClr val="tx1">
                    <a:lumMod val="50000"/>
                  </a:schemeClr>
                </a:solidFill>
              </a:rPr>
              <a:t> P=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0.0001</a:t>
            </a:r>
          </a:p>
        </p:txBody>
      </p:sp>
      <p:graphicFrame>
        <p:nvGraphicFramePr>
          <p:cNvPr id="11" name="Content Placeholder 17">
            <a:extLst>
              <a:ext uri="{FF2B5EF4-FFF2-40B4-BE49-F238E27FC236}">
                <a16:creationId xmlns:a16="http://schemas.microsoft.com/office/drawing/2014/main" id="{C5195DFE-3264-4F88-B489-F94D9F11C1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969632"/>
              </p:ext>
            </p:extLst>
          </p:nvPr>
        </p:nvGraphicFramePr>
        <p:xfrm>
          <a:off x="5867408" y="1199790"/>
          <a:ext cx="475488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9C73782-6976-46C1-A9A0-39F5FF0323F1}"/>
              </a:ext>
            </a:extLst>
          </p:cNvPr>
          <p:cNvSpPr txBox="1"/>
          <p:nvPr/>
        </p:nvSpPr>
        <p:spPr>
          <a:xfrm rot="16200000">
            <a:off x="3920090" y="2887857"/>
            <a:ext cx="3706238" cy="330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Mass, kg</a:t>
            </a:r>
            <a:r>
              <a:rPr lang="en-US" b="1" baseline="30000" dirty="0">
                <a:solidFill>
                  <a:srgbClr val="FFFFFF">
                    <a:lumMod val="10000"/>
                  </a:srgbClr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2331C7-E837-422A-92B6-884A2D3D4EC8}"/>
              </a:ext>
            </a:extLst>
          </p:cNvPr>
          <p:cNvSpPr txBox="1"/>
          <p:nvPr/>
        </p:nvSpPr>
        <p:spPr>
          <a:xfrm>
            <a:off x="6828999" y="3752069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51.1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(SD, 18.9; n=29)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D4F429-AC00-4B5F-AF48-5CD948285698}"/>
              </a:ext>
            </a:extLst>
          </p:cNvPr>
          <p:cNvSpPr txBox="1"/>
          <p:nvPr/>
        </p:nvSpPr>
        <p:spPr>
          <a:xfrm>
            <a:off x="8801552" y="3946779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43.0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(SD, 16.3; n=18)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146236-E474-472C-A8CA-47A262C70329}"/>
              </a:ext>
            </a:extLst>
          </p:cNvPr>
          <p:cNvSpPr txBox="1"/>
          <p:nvPr/>
        </p:nvSpPr>
        <p:spPr>
          <a:xfrm>
            <a:off x="9368801" y="3280806"/>
            <a:ext cx="2810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</a:rPr>
              <a:t>Body fat change: 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</a:rPr>
              <a:t>−5.6 (12.0) [</a:t>
            </a:r>
            <a:r>
              <a:rPr lang="pl-PL" sz="1200" b="1" dirty="0">
                <a:solidFill>
                  <a:schemeClr val="tx2"/>
                </a:solidFill>
              </a:rPr>
              <a:t>−11.8 to 0.5</a:t>
            </a:r>
            <a:r>
              <a:rPr lang="en-US" sz="1200" b="1" dirty="0">
                <a:solidFill>
                  <a:schemeClr val="tx2"/>
                </a:solidFill>
              </a:rPr>
              <a:t>];</a:t>
            </a:r>
            <a:r>
              <a:rPr lang="en-US" sz="1200" b="1" i="1" dirty="0">
                <a:solidFill>
                  <a:schemeClr val="accent2"/>
                </a:solidFill>
              </a:rPr>
              <a:t> P</a:t>
            </a:r>
            <a:r>
              <a:rPr lang="en-US" sz="1200" b="1" dirty="0">
                <a:solidFill>
                  <a:schemeClr val="accent2"/>
                </a:solidFill>
              </a:rPr>
              <a:t>=0.0349</a:t>
            </a:r>
            <a:endParaRPr lang="en-US" sz="1200" b="1" dirty="0">
              <a:solidFill>
                <a:schemeClr val="tx2"/>
              </a:solidFill>
            </a:endParaRPr>
          </a:p>
          <a:p>
            <a:pPr algn="ctr"/>
            <a:r>
              <a:rPr lang="en-US" sz="1200" b="1" dirty="0">
                <a:solidFill>
                  <a:schemeClr val="tx2"/>
                </a:solidFill>
              </a:rPr>
              <a:t>−11.3% (26.3%) [</a:t>
            </a:r>
            <a:r>
              <a:rPr lang="pl-PL" sz="1200" b="1" dirty="0">
                <a:solidFill>
                  <a:schemeClr val="tx2"/>
                </a:solidFill>
              </a:rPr>
              <a:t>−</a:t>
            </a:r>
            <a:r>
              <a:rPr lang="en-US" sz="1200" b="1" dirty="0">
                <a:solidFill>
                  <a:schemeClr val="tx2"/>
                </a:solidFill>
              </a:rPr>
              <a:t>24.9</a:t>
            </a:r>
            <a:r>
              <a:rPr lang="pl-PL" sz="1200" b="1" dirty="0">
                <a:solidFill>
                  <a:schemeClr val="tx2"/>
                </a:solidFill>
              </a:rPr>
              <a:t>% to </a:t>
            </a:r>
            <a:r>
              <a:rPr lang="en-US" sz="1200" b="1" dirty="0">
                <a:solidFill>
                  <a:schemeClr val="tx2"/>
                </a:solidFill>
              </a:rPr>
              <a:t>2.2</a:t>
            </a:r>
            <a:r>
              <a:rPr lang="pl-PL" sz="1200" b="1" dirty="0">
                <a:solidFill>
                  <a:schemeClr val="tx2"/>
                </a:solidFill>
              </a:rPr>
              <a:t>%</a:t>
            </a:r>
            <a:r>
              <a:rPr lang="en-US" sz="1200" b="1" dirty="0">
                <a:solidFill>
                  <a:schemeClr val="tx2"/>
                </a:solidFill>
              </a:rPr>
              <a:t>]; </a:t>
            </a:r>
            <a:r>
              <a:rPr lang="en-US" sz="1200" b="1" i="1" dirty="0">
                <a:solidFill>
                  <a:schemeClr val="tx2"/>
                </a:solidFill>
              </a:rPr>
              <a:t>P</a:t>
            </a:r>
            <a:r>
              <a:rPr lang="en-US" sz="1200" b="1" dirty="0">
                <a:solidFill>
                  <a:schemeClr val="tx2"/>
                </a:solidFill>
              </a:rPr>
              <a:t>=0.0476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CC554A-549A-4438-85B8-CB4CF1FD9B1A}"/>
              </a:ext>
            </a:extLst>
          </p:cNvPr>
          <p:cNvSpPr txBox="1"/>
          <p:nvPr/>
        </p:nvSpPr>
        <p:spPr>
          <a:xfrm>
            <a:off x="6826423" y="1684382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58.9</a:t>
            </a:r>
          </a:p>
          <a:p>
            <a:pPr algn="ctr"/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(SD, 14.1; n=29)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5B30E4-07DD-47DB-9FB1-AEF81F994372}"/>
              </a:ext>
            </a:extLst>
          </p:cNvPr>
          <p:cNvSpPr txBox="1"/>
          <p:nvPr/>
        </p:nvSpPr>
        <p:spPr>
          <a:xfrm>
            <a:off x="8818021" y="1801398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57.6 </a:t>
            </a:r>
          </a:p>
          <a:p>
            <a:pPr algn="ctr"/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(SD, 12.4; n=18)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1B3466-52CB-4394-8ADC-3EAABE2A9849}"/>
              </a:ext>
            </a:extLst>
          </p:cNvPr>
          <p:cNvSpPr txBox="1"/>
          <p:nvPr/>
        </p:nvSpPr>
        <p:spPr>
          <a:xfrm>
            <a:off x="9463093" y="2500267"/>
            <a:ext cx="26409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Lean muscle change: 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−1.2 (3.9) [</a:t>
            </a:r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−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3.2 </a:t>
            </a:r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0.8]; </a:t>
            </a:r>
            <a:r>
              <a:rPr lang="en-US" sz="1200" b="1" i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=0.110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−2.0% (6.5%) [</a:t>
            </a:r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−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5.4%</a:t>
            </a:r>
            <a:r>
              <a:rPr lang="pl-PL" sz="1200" b="1" dirty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1.3%]; </a:t>
            </a:r>
            <a:r>
              <a:rPr lang="en-US" sz="1200" b="1" i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=0.109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084972-E7B9-4D80-BFB1-2CF9CC50270C}"/>
              </a:ext>
            </a:extLst>
          </p:cNvPr>
          <p:cNvSpPr txBox="1"/>
          <p:nvPr/>
        </p:nvSpPr>
        <p:spPr>
          <a:xfrm>
            <a:off x="7900223" y="2507247"/>
            <a:ext cx="1212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Lean muscle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033D03-E3C5-4B79-82CD-A96875C63696}"/>
              </a:ext>
            </a:extLst>
          </p:cNvPr>
          <p:cNvSpPr txBox="1"/>
          <p:nvPr/>
        </p:nvSpPr>
        <p:spPr>
          <a:xfrm rot="412010">
            <a:off x="8063175" y="2909054"/>
            <a:ext cx="876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Body fat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04A605-6217-4954-BA02-FF7951950F52}"/>
              </a:ext>
            </a:extLst>
          </p:cNvPr>
          <p:cNvSpPr txBox="1"/>
          <p:nvPr/>
        </p:nvSpPr>
        <p:spPr>
          <a:xfrm>
            <a:off x="4373088" y="3160304"/>
            <a:ext cx="1039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</a:schemeClr>
                </a:solidFill>
              </a:rPr>
              <a:t>Desired level</a:t>
            </a:r>
          </a:p>
        </p:txBody>
      </p:sp>
    </p:spTree>
    <p:extLst>
      <p:ext uri="{BB962C8B-B14F-4D97-AF65-F5344CB8AC3E}">
        <p14:creationId xmlns:p14="http://schemas.microsoft.com/office/powerpoint/2010/main" val="17372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7C7088-3BB8-42D6-8A39-984CE0BC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Meaningful Changes in Heart Rate or Blood Pressure Were Observed With Setmelanotide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A1575-B223-429D-AF53-9632C88950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906969"/>
            <a:ext cx="11183112" cy="378415"/>
          </a:xfrm>
        </p:spPr>
        <p:txBody>
          <a:bodyPr/>
          <a:lstStyle/>
          <a:p>
            <a:r>
              <a:rPr lang="en-US" dirty="0"/>
              <a:t>CI, confidence interval; SD, standard deviation.</a:t>
            </a:r>
          </a:p>
          <a:p>
            <a:r>
              <a:rPr lang="en-US" dirty="0"/>
              <a:t> Change values are reported for patients with data at baseline and 52 weeks.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F7D64D-3D3B-4A0A-B8ED-1B6902C5A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89865"/>
              </p:ext>
            </p:extLst>
          </p:nvPr>
        </p:nvGraphicFramePr>
        <p:xfrm>
          <a:off x="502920" y="1463544"/>
          <a:ext cx="11183114" cy="40858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13422">
                  <a:extLst>
                    <a:ext uri="{9D8B030D-6E8A-4147-A177-3AD203B41FA5}">
                      <a16:colId xmlns:a16="http://schemas.microsoft.com/office/drawing/2014/main" val="2281632192"/>
                    </a:ext>
                  </a:extLst>
                </a:gridCol>
                <a:gridCol w="2033600">
                  <a:extLst>
                    <a:ext uri="{9D8B030D-6E8A-4147-A177-3AD203B41FA5}">
                      <a16:colId xmlns:a16="http://schemas.microsoft.com/office/drawing/2014/main" val="399827367"/>
                    </a:ext>
                  </a:extLst>
                </a:gridCol>
                <a:gridCol w="2033600">
                  <a:extLst>
                    <a:ext uri="{9D8B030D-6E8A-4147-A177-3AD203B41FA5}">
                      <a16:colId xmlns:a16="http://schemas.microsoft.com/office/drawing/2014/main" val="159583488"/>
                    </a:ext>
                  </a:extLst>
                </a:gridCol>
                <a:gridCol w="2033600">
                  <a:extLst>
                    <a:ext uri="{9D8B030D-6E8A-4147-A177-3AD203B41FA5}">
                      <a16:colId xmlns:a16="http://schemas.microsoft.com/office/drawing/2014/main" val="3018314569"/>
                    </a:ext>
                  </a:extLst>
                </a:gridCol>
                <a:gridCol w="2268892">
                  <a:extLst>
                    <a:ext uri="{9D8B030D-6E8A-4147-A177-3AD203B41FA5}">
                      <a16:colId xmlns:a16="http://schemas.microsoft.com/office/drawing/2014/main" val="2910774207"/>
                    </a:ext>
                  </a:extLst>
                </a:gridCol>
              </a:tblGrid>
              <a:tr h="896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0D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Baseline,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n=31</a:t>
                      </a:r>
                    </a:p>
                  </a:txBody>
                  <a:tcPr marL="97238" marR="97238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0D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52 weeks,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n=26</a:t>
                      </a:r>
                    </a:p>
                  </a:txBody>
                  <a:tcPr marL="97238" marR="97238" anchor="ctr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0D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Change after 52 weeks,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n=26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7238" marR="97238" anchor="ctr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0D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 change after 52 weeks,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n=26</a:t>
                      </a:r>
                    </a:p>
                  </a:txBody>
                  <a:tcPr marL="97238" marR="97238" anchor="ctr"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0D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179387"/>
                  </a:ext>
                </a:extLst>
              </a:tr>
              <a:tr h="964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Heart rate, beats/minute,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 (SD) [95% CI]</a:t>
                      </a:r>
                      <a:endParaRPr lang="en-US" sz="2000" b="0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80.5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(13.0)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80.0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(17.0)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−0.0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(12.1) [−4.9 to 4.9]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=0.500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0.2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(14.0) [−5.4 to 5.9]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=0.534</a:t>
                      </a:r>
                    </a:p>
                  </a:txBody>
                  <a:tcPr marL="97238" marR="97238" anchor="ctr"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54009"/>
                  </a:ext>
                </a:extLst>
              </a:tr>
              <a:tr h="1058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Systolic blood pressure, mm Hg,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 (SD) [95% CI]</a:t>
                      </a:r>
                      <a:endParaRPr lang="en-US" sz="2000" b="0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114.1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(8.6)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115.6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(16.6)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(16.2) [−4.0 to 9.1]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=0.783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7238" marR="97238" anchor="ctr">
                    <a:lnT w="12700" cmpd="sng"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(14.0) [−3.2 to 8.2]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=0.815</a:t>
                      </a:r>
                    </a:p>
                  </a:txBody>
                  <a:tcPr marL="97238" marR="97238" anchor="ctr"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02869"/>
                  </a:ext>
                </a:extLst>
              </a:tr>
              <a:tr h="1058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Diastolic blood pressure, mm Hg,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 (SD) [95% CI]</a:t>
                      </a:r>
                      <a:endParaRPr lang="en-US" sz="2000" b="0" baseline="300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72.8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(10.0)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71.0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(9.0)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−0.7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(8.4) [−4.2 to 2.7]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=0.329</a:t>
                      </a:r>
                    </a:p>
                  </a:txBody>
                  <a:tcPr marL="97238" marR="97238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−0.3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(10.7) [−4.6 to 4.0]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=0.443</a:t>
                      </a:r>
                    </a:p>
                  </a:txBody>
                  <a:tcPr marL="97238" marR="97238" anchor="ctr"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72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4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D116EAF0-22FC-4DD1-8816-D00B45427A92}"/>
              </a:ext>
            </a:extLst>
          </p:cNvPr>
          <p:cNvSpPr txBox="1">
            <a:spLocks/>
          </p:cNvSpPr>
          <p:nvPr/>
        </p:nvSpPr>
        <p:spPr>
          <a:xfrm>
            <a:off x="462279" y="2764899"/>
            <a:ext cx="11183111" cy="1501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sz="18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925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6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0050" indent="-117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4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71500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2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42950" indent="-1127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1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This presentation demonstrates that setmelanotide also improved total and LDL cholesterol levels as well as waist circumference over 1 year of treatment in patients with BBS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No meaningful changes in heart rate or blood pressure were observed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F81A0B-F485-41C0-9762-CA4FA551577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2919" y="1257079"/>
            <a:ext cx="11183111" cy="11183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Patients with BBS are at risk for comorbid metabolic syndrome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As previously reported, setmelanotide improved body weight measures and hunger over 1 year of treatment in patients with BBS</a:t>
            </a:r>
            <a:r>
              <a:rPr lang="en-US" sz="2200" baseline="30000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50A68B-EAF3-4ECF-9192-BDB3F3C03152}"/>
              </a:ext>
            </a:extLst>
          </p:cNvPr>
          <p:cNvSpPr/>
          <p:nvPr/>
        </p:nvSpPr>
        <p:spPr>
          <a:xfrm>
            <a:off x="469008" y="4474553"/>
            <a:ext cx="11183110" cy="12782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BF7ED3-2B62-4857-9986-2FC78E4B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4D256-4494-4E2A-A723-49F684BF3B3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20" y="5907266"/>
            <a:ext cx="11183112" cy="378415"/>
          </a:xfrm>
        </p:spPr>
        <p:txBody>
          <a:bodyPr/>
          <a:lstStyle/>
          <a:p>
            <a:r>
              <a:rPr kumimoji="0" lang="en-US" sz="9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BBS, Bardet-Biedl syndrome;</a:t>
            </a:r>
            <a:r>
              <a:rPr lang="en-US" dirty="0"/>
              <a:t> HDL, high-density lipoprotein; LDL, low-density lipoprotein</a:t>
            </a:r>
            <a:r>
              <a:rPr kumimoji="0" lang="en-US" sz="9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r>
              <a:rPr lang="da-DK" b="1" dirty="0"/>
              <a:t>1.</a:t>
            </a:r>
            <a:r>
              <a:rPr lang="da-DK" dirty="0"/>
              <a:t> </a:t>
            </a:r>
            <a:r>
              <a:rPr lang="en-US" dirty="0"/>
              <a:t>Haws et al. Poster presented at: ObesityWeek® 2021; November 1-5, 2021; Virtual.</a:t>
            </a:r>
            <a:endParaRPr kumimoji="0" lang="en-US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210AC4F-F31B-44AF-BB1F-2ECEFB0DCAF0}"/>
              </a:ext>
            </a:extLst>
          </p:cNvPr>
          <p:cNvSpPr txBox="1">
            <a:spLocks/>
          </p:cNvSpPr>
          <p:nvPr/>
        </p:nvSpPr>
        <p:spPr>
          <a:xfrm>
            <a:off x="462280" y="4500732"/>
            <a:ext cx="11183111" cy="128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sz="18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925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6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00050" indent="-117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4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71500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2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42950" indent="-1127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lang="en-US" sz="1100" kern="120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This analysis further supports the use of setmelanotide as a generally well-tolerated and efficacious treatment for hyperphagia, associated obesity, and metabolic impairment in BBS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B477B2-4238-4C55-94FB-D714EFB54071}"/>
              </a:ext>
            </a:extLst>
          </p:cNvPr>
          <p:cNvCxnSpPr/>
          <p:nvPr/>
        </p:nvCxnSpPr>
        <p:spPr>
          <a:xfrm>
            <a:off x="462278" y="2567354"/>
            <a:ext cx="1118310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53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Rhythm_PowerPoint_Theme_2019">
  <a:themeElements>
    <a:clrScheme name="Rhythm_2019_04_26">
      <a:dk1>
        <a:srgbClr val="000000"/>
      </a:dk1>
      <a:lt1>
        <a:srgbClr val="FFFFFF"/>
      </a:lt1>
      <a:dk2>
        <a:srgbClr val="06005B"/>
      </a:dk2>
      <a:lt2>
        <a:srgbClr val="FFFFFF"/>
      </a:lt2>
      <a:accent1>
        <a:srgbClr val="06005B"/>
      </a:accent1>
      <a:accent2>
        <a:srgbClr val="06005B"/>
      </a:accent2>
      <a:accent3>
        <a:srgbClr val="00A7E1"/>
      </a:accent3>
      <a:accent4>
        <a:srgbClr val="00A7E1"/>
      </a:accent4>
      <a:accent5>
        <a:srgbClr val="E51253"/>
      </a:accent5>
      <a:accent6>
        <a:srgbClr val="DDDDDD"/>
      </a:accent6>
      <a:hlink>
        <a:srgbClr val="E51253"/>
      </a:hlink>
      <a:folHlink>
        <a:srgbClr val="AB1253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dirty="0" smtClean="0">
            <a:solidFill>
              <a:schemeClr val="tx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hythm_PowerPoint_Theme_2019" id="{AA19BDEF-DDF1-A84A-891C-763388696675}" vid="{802AD1AF-B12A-3544-B701-A36241D6B0DA}"/>
    </a:ext>
  </a:extLst>
</a:theme>
</file>

<file path=ppt/theme/theme2.xml><?xml version="1.0" encoding="utf-8"?>
<a:theme xmlns:a="http://schemas.openxmlformats.org/drawingml/2006/main" name="1_Rhythm_PowerPoint_Theme_2019">
  <a:themeElements>
    <a:clrScheme name="Rhythm_2019_04_26">
      <a:dk1>
        <a:srgbClr val="000000"/>
      </a:dk1>
      <a:lt1>
        <a:srgbClr val="FFFFFF"/>
      </a:lt1>
      <a:dk2>
        <a:srgbClr val="06005B"/>
      </a:dk2>
      <a:lt2>
        <a:srgbClr val="FFFFFF"/>
      </a:lt2>
      <a:accent1>
        <a:srgbClr val="06005B"/>
      </a:accent1>
      <a:accent2>
        <a:srgbClr val="06005B"/>
      </a:accent2>
      <a:accent3>
        <a:srgbClr val="00A7E1"/>
      </a:accent3>
      <a:accent4>
        <a:srgbClr val="00A7E1"/>
      </a:accent4>
      <a:accent5>
        <a:srgbClr val="E51253"/>
      </a:accent5>
      <a:accent6>
        <a:srgbClr val="DDDDDD"/>
      </a:accent6>
      <a:hlink>
        <a:srgbClr val="E51253"/>
      </a:hlink>
      <a:folHlink>
        <a:srgbClr val="AB1253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dirty="0" smtClean="0">
            <a:solidFill>
              <a:schemeClr val="tx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hythm_PowerPoint_Theme_2019" id="{AA19BDEF-DDF1-A84A-891C-763388696675}" vid="{802AD1AF-B12A-3544-B701-A36241D6B0D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7AED699D0249489965D3A42D0FD0CD" ma:contentTypeVersion="13" ma:contentTypeDescription="Create a new document." ma:contentTypeScope="" ma:versionID="4a48030677a00b6f902e320e9607d31c">
  <xsd:schema xmlns:xsd="http://www.w3.org/2001/XMLSchema" xmlns:xs="http://www.w3.org/2001/XMLSchema" xmlns:p="http://schemas.microsoft.com/office/2006/metadata/properties" xmlns:ns3="b84f389c-3864-4b23-b4fc-c02774c71bc6" xmlns:ns4="75797265-c643-4ef9-8780-dde6320bc145" targetNamespace="http://schemas.microsoft.com/office/2006/metadata/properties" ma:root="true" ma:fieldsID="a31e4a72afc95b89e03d1f0dcd684be1" ns3:_="" ns4:_="">
    <xsd:import namespace="b84f389c-3864-4b23-b4fc-c02774c71bc6"/>
    <xsd:import namespace="75797265-c643-4ef9-8780-dde6320bc1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f389c-3864-4b23-b4fc-c02774c71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97265-c643-4ef9-8780-dde6320bc14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5711A8-2380-40A1-853A-0584552FED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f389c-3864-4b23-b4fc-c02774c71bc6"/>
    <ds:schemaRef ds:uri="75797265-c643-4ef9-8780-dde6320bc1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F473A-9FC0-487C-8851-D8F5978D6D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EBCC9-CAFE-46B5-BB4B-75C20343FBAF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84f389c-3864-4b23-b4fc-c02774c71bc6"/>
    <ds:schemaRef ds:uri="http://purl.org/dc/terms/"/>
    <ds:schemaRef ds:uri="http://schemas.openxmlformats.org/package/2006/metadata/core-properties"/>
    <ds:schemaRef ds:uri="75797265-c643-4ef9-8780-dde6320bc14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Rhythm_Tactical_Deck_2019_v1</Template>
  <TotalTime>72281</TotalTime>
  <Words>1997</Words>
  <Application>Microsoft Office PowerPoint</Application>
  <PresentationFormat>Widescreen</PresentationFormat>
  <Paragraphs>202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Rhythm_PowerPoint_Theme_2019</vt:lpstr>
      <vt:lpstr>1_Rhythm_PowerPoint_Theme_2019</vt:lpstr>
      <vt:lpstr>Robert M. Haws, MD1; Andrea M. Haqq, MD, MHS2; Karine Clément, MD, PhD3,4; Wendy K. Chung, MD, PhD5; Hélène Dollfus, MD6; Elizabeth Forsythe, MD, PhD7; Gabriel Á. Martos-Moreno, MD, PhD8; Jack A. Yanovski, MD, PhD9; Robert S. Mittleman, MD, MS10; Guojun Yuan, PhD10; Jesús Argente, MD, PhD8,11  1Marshfield Clinic Research Institute, Marshfield, WI, USA; 2Division of Pediatric Endocrinology, University of Alberta, Edmonton, AB, Canada; 3Assistance Publique Hôpitaux de Paris, Nutrition Department, Pitié-Salpêtrière Hospital, Paris, France; 4Sorbonne Université, Inserm, NutriOmics Research Unit, Paris, France; 5Division of Molecular Genetics, Department of Pediatrics, Columbia University, New York, NY, USA; 6Hôpitaux Universitaires de Strasbourg, CARGO and Department of Medical Genetics, Strasbourg, France; 7Genetics and Genomic Medicine Programme, University College London Great Ormond Street Institute of Child Health, London, UK; 8Department of Pediatrics and Pediatric Endocrinology, Universidad Autónoma de Madrid, University Hospital Niño Jesús, CIBER “Fisiopatología de la obesidad y nutrición” (CIBEROBN), Instituto de Salud Carlos III, Madrid, Spain; 9Eunice Kennedy Shriver National Institute of Child Health and Human Development, National Institutes of Health, Bethesda, MD, USA; 10Rhythm Pharmaceuticals, Inc., Boston, MA, USA; 11IMDEA Food Institute, Madrid, Spain</vt:lpstr>
      <vt:lpstr>Disclosures</vt:lpstr>
      <vt:lpstr>Background and Study Design</vt:lpstr>
      <vt:lpstr>Patient Disposition and Baseline Characteristics</vt:lpstr>
      <vt:lpstr>Change in Triglyceride and Total Cholesterol Levels Following 1 Year of Setmelanotide Treatment</vt:lpstr>
      <vt:lpstr>Change in HDL and LDL Cholesterol Levels Following 1 Year of Setmelanotide Treatment</vt:lpstr>
      <vt:lpstr>Change in Waist Circumference and Body Fat Mass Following 1 Year of Setmelanotide Treatment</vt:lpstr>
      <vt:lpstr>No Meaningful Changes in Heart Rate or Blood Pressure Were Observed With Setmelanotide</vt:lpstr>
      <vt:lpstr>Summary and 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McDonough</dc:creator>
  <cp:lastModifiedBy>Madison Floyd</cp:lastModifiedBy>
  <cp:revision>1288</cp:revision>
  <cp:lastPrinted>2020-12-08T16:53:23Z</cp:lastPrinted>
  <dcterms:created xsi:type="dcterms:W3CDTF">2019-03-15T14:10:31Z</dcterms:created>
  <dcterms:modified xsi:type="dcterms:W3CDTF">2022-04-14T21:20:44Z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0x0101000B7AED699D0249489965D3A42D0FD0CD</vt:lpwstr>
  </property>
</Properties>
</file>